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7" r:id="rId3"/>
    <p:sldId id="420" r:id="rId4"/>
    <p:sldId id="422" r:id="rId5"/>
    <p:sldId id="41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реки</c:v>
                </c:pt>
              </c:strCache>
            </c:strRef>
          </c:tx>
          <c:spPr>
            <a:solidFill>
              <a:srgbClr val="61D6FF"/>
            </a:solidFill>
            <a:ln>
              <a:noFill/>
            </a:ln>
            <a:effectLst/>
          </c:spPr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33</c:v>
                </c:pt>
                <c:pt idx="1">
                  <c:v>44</c:v>
                </c:pt>
                <c:pt idx="2">
                  <c:v>38</c:v>
                </c:pt>
                <c:pt idx="3">
                  <c:v>38</c:v>
                </c:pt>
                <c:pt idx="4">
                  <c:v>18</c:v>
                </c:pt>
                <c:pt idx="5">
                  <c:v>9</c:v>
                </c:pt>
                <c:pt idx="6">
                  <c:v>27</c:v>
                </c:pt>
                <c:pt idx="7">
                  <c:v>24</c:v>
                </c:pt>
                <c:pt idx="8">
                  <c:v>41</c:v>
                </c:pt>
                <c:pt idx="9">
                  <c:v>3</c:v>
                </c:pt>
                <c:pt idx="10">
                  <c:v>21</c:v>
                </c:pt>
                <c:pt idx="11">
                  <c:v>23</c:v>
                </c:pt>
                <c:pt idx="12">
                  <c:v>33</c:v>
                </c:pt>
                <c:pt idx="13">
                  <c:v>16</c:v>
                </c:pt>
                <c:pt idx="14">
                  <c:v>36</c:v>
                </c:pt>
                <c:pt idx="15">
                  <c:v>22</c:v>
                </c:pt>
                <c:pt idx="16">
                  <c:v>21</c:v>
                </c:pt>
                <c:pt idx="17">
                  <c:v>20</c:v>
                </c:pt>
                <c:pt idx="18">
                  <c:v>17</c:v>
                </c:pt>
                <c:pt idx="19">
                  <c:v>36</c:v>
                </c:pt>
                <c:pt idx="20">
                  <c:v>18</c:v>
                </c:pt>
                <c:pt idx="21">
                  <c:v>19</c:v>
                </c:pt>
                <c:pt idx="2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B1-4A4B-84FF-6CC2488246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ручьи</c:v>
                </c:pt>
              </c:strCache>
            </c:strRef>
          </c:tx>
          <c:spPr>
            <a:solidFill>
              <a:srgbClr val="00467A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3.1250000000000635E-3"/>
                  <c:y val="-3.0378135434416021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47-4494-82A1-1A54CBDEF9B3}"/>
                </c:ext>
              </c:extLst>
            </c:dLbl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Лист1!$C$2:$C$24</c:f>
              <c:numCache>
                <c:formatCode>General</c:formatCode>
                <c:ptCount val="23"/>
                <c:pt idx="0">
                  <c:v>44</c:v>
                </c:pt>
                <c:pt idx="1">
                  <c:v>10</c:v>
                </c:pt>
                <c:pt idx="2">
                  <c:v>9</c:v>
                </c:pt>
                <c:pt idx="4">
                  <c:v>88</c:v>
                </c:pt>
                <c:pt idx="5">
                  <c:v>4</c:v>
                </c:pt>
                <c:pt idx="6">
                  <c:v>1</c:v>
                </c:pt>
                <c:pt idx="7">
                  <c:v>28</c:v>
                </c:pt>
                <c:pt idx="8">
                  <c:v>35</c:v>
                </c:pt>
                <c:pt idx="9">
                  <c:v>28</c:v>
                </c:pt>
                <c:pt idx="10">
                  <c:v>68</c:v>
                </c:pt>
                <c:pt idx="11">
                  <c:v>21</c:v>
                </c:pt>
                <c:pt idx="12">
                  <c:v>67</c:v>
                </c:pt>
                <c:pt idx="15">
                  <c:v>5</c:v>
                </c:pt>
                <c:pt idx="16">
                  <c:v>19</c:v>
                </c:pt>
                <c:pt idx="18">
                  <c:v>6</c:v>
                </c:pt>
                <c:pt idx="19">
                  <c:v>57</c:v>
                </c:pt>
                <c:pt idx="20">
                  <c:v>23</c:v>
                </c:pt>
                <c:pt idx="21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8A-4A72-B6AF-6D1C1B21B37B}"/>
            </c:ext>
          </c:extLst>
        </c:ser>
        <c:dLbls/>
        <c:gapWidth val="219"/>
        <c:overlap val="100"/>
        <c:axId val="118921472"/>
        <c:axId val="118931456"/>
      </c:barChart>
      <c:catAx>
        <c:axId val="1189214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931456"/>
        <c:crosses val="autoZero"/>
        <c:auto val="1"/>
        <c:lblAlgn val="ctr"/>
        <c:lblOffset val="100"/>
      </c:catAx>
      <c:valAx>
        <c:axId val="1189314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92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Лист1!$A$2:$A$24</c:f>
              <c:strCache>
                <c:ptCount val="23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Жодино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  <c:pt idx="4">
                  <c:v>2</c:v>
                </c:pt>
                <c:pt idx="5">
                  <c:v>1</c:v>
                </c:pt>
                <c:pt idx="6">
                  <c:v>6</c:v>
                </c:pt>
                <c:pt idx="7">
                  <c:v>1</c:v>
                </c:pt>
                <c:pt idx="8">
                  <c:v>10</c:v>
                </c:pt>
                <c:pt idx="9">
                  <c:v>5</c:v>
                </c:pt>
                <c:pt idx="10">
                  <c:v>4</c:v>
                </c:pt>
                <c:pt idx="11">
                  <c:v>9</c:v>
                </c:pt>
                <c:pt idx="12">
                  <c:v>2</c:v>
                </c:pt>
                <c:pt idx="13">
                  <c:v>2</c:v>
                </c:pt>
                <c:pt idx="14">
                  <c:v>3</c:v>
                </c:pt>
                <c:pt idx="15">
                  <c:v>3</c:v>
                </c:pt>
                <c:pt idx="16">
                  <c:v>4</c:v>
                </c:pt>
                <c:pt idx="17">
                  <c:v>1</c:v>
                </c:pt>
                <c:pt idx="18">
                  <c:v>5</c:v>
                </c:pt>
                <c:pt idx="19">
                  <c:v>5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E2-4B31-9875-7731E57AFE27}"/>
            </c:ext>
          </c:extLst>
        </c:ser>
        <c:dLbls/>
        <c:axId val="126846080"/>
        <c:axId val="126847616"/>
      </c:barChart>
      <c:catAx>
        <c:axId val="126846080"/>
        <c:scaling>
          <c:orientation val="minMax"/>
        </c:scaling>
        <c:axPos val="b"/>
        <c:majorGridlines/>
        <c:numFmt formatCode="General" sourceLinked="0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126847616"/>
        <c:crosses val="autoZero"/>
        <c:auto val="1"/>
        <c:lblAlgn val="ctr"/>
        <c:lblOffset val="100"/>
      </c:catAx>
      <c:valAx>
        <c:axId val="126847616"/>
        <c:scaling>
          <c:orientation val="minMax"/>
        </c:scaling>
        <c:axPos val="l"/>
        <c:majorGridlines/>
        <c:numFmt formatCode="General" sourceLinked="1"/>
        <c:tickLblPos val="nextTo"/>
        <c:crossAx val="1268460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0.04511</cdr:x>
      <cdr:y>0.06859</cdr:y>
    </cdr:from>
    <cdr:to>
      <cdr:x>0.12838</cdr:x>
      <cdr:y>0.20874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5300" y="44750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0.06939</cdr:x>
      <cdr:y>0.06859</cdr:y>
    </cdr:from>
    <cdr:to>
      <cdr:x>0.94605</cdr:x>
      <cdr:y>0.20874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62000" y="447503"/>
          <a:ext cx="96266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600" dirty="0"/>
        </a:p>
      </cdr:txBody>
    </cdr:sp>
  </cdr:relSizeAnchor>
  <cdr:relSizeAnchor xmlns:cdr="http://schemas.openxmlformats.org/drawingml/2006/chartDrawing">
    <cdr:from>
      <cdr:x>0.09368</cdr:x>
      <cdr:y>0.09049</cdr:y>
    </cdr:from>
    <cdr:to>
      <cdr:x>0.17695</cdr:x>
      <cdr:y>0.23064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28700" y="5903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Сведения о разработке в 2022 году промышленных карьеров </a:t>
          </a:r>
        </a:p>
        <a:p xmlns:a="http://schemas.openxmlformats.org/drawingml/2006/main">
          <a:r>
            <a:rPr lang="ru-RU" sz="1800" b="1" dirty="0"/>
            <a:t>                                             в разрезе районов</a:t>
          </a:r>
          <a:endParaRPr lang="en-US" sz="1800" b="1" dirty="0"/>
        </a:p>
      </cdr:txBody>
    </cdr:sp>
  </cdr:relSizeAnchor>
  <cdr:relSizeAnchor xmlns:cdr="http://schemas.openxmlformats.org/drawingml/2006/chartDrawing">
    <cdr:from>
      <cdr:x>0.67079</cdr:x>
      <cdr:y>0.20144</cdr:y>
    </cdr:from>
    <cdr:to>
      <cdr:x>0.75406</cdr:x>
      <cdr:y>0.34159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366000" y="13142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/>
            <a:t>Общее количество разрабатываемых</a:t>
          </a:r>
        </a:p>
        <a:p xmlns:a="http://schemas.openxmlformats.org/drawingml/2006/main">
          <a:r>
            <a:rPr lang="ru-RU" dirty="0"/>
            <a:t>карьеров по Минской области </a:t>
          </a:r>
        </a:p>
        <a:p xmlns:a="http://schemas.openxmlformats.org/drawingml/2006/main">
          <a:r>
            <a:rPr lang="ru-RU" sz="1100" dirty="0"/>
            <a:t>составляет 74 шт.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70EF5-8FEE-4CB1-A7D8-8E1FA0B86823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599B9-1E11-4D16-8E0D-85FBA91A2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457138">
              <a:defRPr/>
            </a:pP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542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6171010" y="7938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4581525" y="92076"/>
            <a:ext cx="4560094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5501879" y="31750"/>
            <a:ext cx="3639740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5884069" y="609600"/>
            <a:ext cx="325755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/>
          <a:lstStyle>
            <a:lvl1pPr algn="l">
              <a:defRPr sz="36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C9797-BEFB-4729-9DDB-BB7878BDDC7D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E15E-7705-4677-8516-EE69FBEB8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0127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EE27B-E4F2-451A-832A-1A7410E6F68E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570F0-2A15-47E1-A743-5D22671A7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005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/>
          <a:lstStyle>
            <a:lvl1pPr algn="l">
              <a:defRPr sz="27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D5F1B-1381-461C-980C-3EC47C012738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D1F9D-AE42-4731-B84B-40719DB2C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6627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05353-B2BA-4831-8B25-ED910C39F640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1D1CA-F5D4-476D-9A1D-A6013E91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7846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9591-3F7A-4732-890F-B44059BD7F79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66F5C-525F-4959-BF5C-FF437D6D1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96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681-CD08-47F3-BE84-DAA4C62AE75F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5B0B-1AE8-4827-B12E-59065F69D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69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3B0DA-A344-46DE-9478-FF7AF7A3A35A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10CE4-8654-4196-83F1-0E08A81E9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019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CC79A-E884-460C-931D-D32901A807EF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78814-7AF4-45DB-A135-E560130BC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38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/>
          <a:lstStyle>
            <a:lvl1pPr algn="l"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2DD6D-90C5-440E-9A79-3D21C975692B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11942-B9F8-4413-8B31-85A053BC85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040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8B289-7F53-49D8-BF9D-ED2405C636CC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E0AAB-5166-4BD0-B186-CAF87A65A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4681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9A866-BD1D-49C1-93D3-32F449C8BA86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9AF6-E991-4582-9E9C-76CE6E4F0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529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398860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714060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/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0C24C-F353-4669-AE3B-92AABE99D7B3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2086A-82BB-4B74-A6DE-A7484D81C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4536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/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6056F-4C55-4CC6-BB0D-7F71359503F7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6C065-8675-43A9-8403-1D180F7F1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801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398860" y="8128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7714060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/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B693-4D01-4B97-88FA-82F5B7137DB3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19C5D-B35E-4AF7-BC8B-B8C56E0FF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1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C3A13-24D0-4546-B513-33F7D10DA5D4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B6021-E953-452C-90D2-59FDC13F5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2798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58696-5492-4089-8992-9FDEFDD26C23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9818-009A-41F9-ABC7-D6FF6127F9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924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722AD-9AD0-4B5E-BD60-A8DE900184CA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FEE3F-5E79-4663-8380-79175E104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04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6"/>
          <p:cNvGrpSpPr>
            <a:grpSpLocks/>
          </p:cNvGrpSpPr>
          <p:nvPr/>
        </p:nvGrpSpPr>
        <p:grpSpPr bwMode="auto">
          <a:xfrm>
            <a:off x="6905625" y="2963864"/>
            <a:ext cx="2235994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60" y="4487864"/>
            <a:ext cx="64008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45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3160" y="685800"/>
            <a:ext cx="64008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10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B108DFA-35F5-4813-BD06-FF6430DFDBF8}" type="datetime1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60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85A2497-AD83-427C-9B20-72BC8D0D4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5480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342900" rtl="0" fontAlgn="base">
        <a:spcBef>
          <a:spcPct val="0"/>
        </a:spcBef>
        <a:spcAft>
          <a:spcPct val="0"/>
        </a:spcAft>
        <a:defRPr sz="27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entury Gothic" pitchFamily="34" charset="0"/>
        </a:defRPr>
      </a:lvl2pPr>
      <a:lvl3pPr algn="l" defTabSz="342900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entury Gothic" pitchFamily="34" charset="0"/>
        </a:defRPr>
      </a:lvl3pPr>
      <a:lvl4pPr algn="l" defTabSz="342900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entury Gothic" pitchFamily="34" charset="0"/>
        </a:defRPr>
      </a:lvl4pPr>
      <a:lvl5pPr algn="l" defTabSz="342900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fontAlgn="base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itchFamily="18" charset="2"/>
        <a:buChar char=""/>
        <a:defRPr sz="1500" kern="1200">
          <a:solidFill>
            <a:srgbClr val="68370F"/>
          </a:solidFill>
          <a:latin typeface="+mn-lt"/>
          <a:ea typeface="+mn-ea"/>
          <a:cs typeface="+mn-cs"/>
        </a:defRPr>
      </a:lvl1pPr>
      <a:lvl2pPr marL="557213" indent="-214313" algn="l" defTabSz="342900" rtl="0" fontAlgn="base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68370F"/>
          </a:solidFill>
          <a:latin typeface="+mn-lt"/>
          <a:ea typeface="+mn-ea"/>
          <a:cs typeface="+mn-cs"/>
        </a:defRPr>
      </a:lvl2pPr>
      <a:lvl3pPr marL="900113" indent="-214313" algn="l" defTabSz="342900" rtl="0" fontAlgn="base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itchFamily="18" charset="2"/>
        <a:buChar char=""/>
        <a:defRPr sz="1200" kern="1200">
          <a:solidFill>
            <a:srgbClr val="68370F"/>
          </a:solidFill>
          <a:latin typeface="+mn-lt"/>
          <a:ea typeface="+mn-ea"/>
          <a:cs typeface="+mn-cs"/>
        </a:defRPr>
      </a:lvl3pPr>
      <a:lvl4pPr marL="1157288" indent="-128588" algn="l" defTabSz="342900" rtl="0" fontAlgn="base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itchFamily="18" charset="2"/>
        <a:buChar char=""/>
        <a:defRPr sz="1050" kern="1200">
          <a:solidFill>
            <a:srgbClr val="68370F"/>
          </a:solidFill>
          <a:latin typeface="+mn-lt"/>
          <a:ea typeface="+mn-ea"/>
          <a:cs typeface="+mn-cs"/>
        </a:defRPr>
      </a:lvl4pPr>
      <a:lvl5pPr marL="1585913" indent="-214313" algn="l" defTabSz="342900" rtl="0" fontAlgn="base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itchFamily="18" charset="2"/>
        <a:buChar char=""/>
        <a:defRPr sz="1050" kern="1200">
          <a:solidFill>
            <a:srgbClr val="68370F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64704" y="0"/>
            <a:ext cx="11809312" cy="6858000"/>
          </a:xfrm>
          <a:prstGeom prst="rect">
            <a:avLst/>
          </a:prstGeom>
        </p:spPr>
      </p:pic>
      <p:pic>
        <p:nvPicPr>
          <p:cNvPr id="3" name="Объект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6671" y="188640"/>
            <a:ext cx="1944216" cy="2520280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20999925" rev="0"/>
            </a:camera>
            <a:lightRig rig="glow" dir="t">
              <a:rot lat="0" lon="0" rev="4800000"/>
            </a:lightRig>
          </a:scene3d>
          <a:sp3d prstMaterial="matte">
            <a:bevelT w="139700"/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1692696" y="2708920"/>
            <a:ext cx="11737303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ru-RU" sz="11800" b="1" i="1" u="none" strike="noStrike" kern="1200" cap="all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srgbClr val="FAA93A"/>
                </a:solidFill>
                <a:effectLst>
                  <a:outerShdw dist="38100" dir="1800000" sx="1000" sy="1000" algn="bl" rotWithShape="0">
                    <a:prstClr val="black"/>
                  </a:outerShdw>
                </a:effectLst>
                <a:uLnTx/>
                <a:uFillTx/>
                <a:ea typeface="+mj-ea"/>
                <a:cs typeface="+mj-cs"/>
              </a:rPr>
              <a:t> </a:t>
            </a:r>
            <a:r>
              <a:rPr lang="ru-RU" sz="11800" b="1" i="1" dirty="0">
                <a:ln w="13462">
                  <a:solidFill>
                    <a:prstClr val="black"/>
                  </a:solidFill>
                  <a:prstDash val="solid"/>
                </a:ln>
                <a:effectLst>
                  <a:outerShdw dist="38100" dir="1800000" sx="1000" sy="1000" algn="bl" rotWithShape="0">
                    <a:prstClr val="black"/>
                  </a:outerShdw>
                </a:effectLst>
              </a:rPr>
              <a:t>Соблюдение мер безопасности на воде – основа обеспечения сохранности жизни и здоровья граждан</a:t>
            </a:r>
            <a:endParaRPr kumimoji="0" lang="ru-RU" sz="4300" b="1" u="none" strike="noStrike" kern="1200" cap="all" spc="0" normalizeH="0" baseline="0" noProof="0" dirty="0">
              <a:ln w="25400">
                <a:solidFill>
                  <a:prstClr val="black"/>
                </a:solidFill>
                <a:prstDash val="solid"/>
              </a:ln>
              <a:effectLst>
                <a:outerShdw dist="38100" dir="1800000" sx="1000" sy="1000" algn="bl" rotWithShape="0">
                  <a:prstClr val="black"/>
                </a:outerShdw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300" b="1" u="none" strike="noStrike" kern="1200" cap="all" spc="0" normalizeH="0" baseline="0" noProof="0" dirty="0">
              <a:ln w="254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dist="38100" dir="1800000" sx="1000" sy="1000" algn="bl" rotWithShape="0">
                  <a:prstClr val="black"/>
                </a:outerShdw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7269" y="4509213"/>
            <a:ext cx="4657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e-BY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e-BY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 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07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9387708"/>
              </p:ext>
            </p:extLst>
          </p:nvPr>
        </p:nvGraphicFramePr>
        <p:xfrm>
          <a:off x="-1908720" y="-3"/>
          <a:ext cx="11052720" cy="6872110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xmlns="" val="476609166"/>
                    </a:ext>
                  </a:extLst>
                </a:gridCol>
                <a:gridCol w="2807486">
                  <a:extLst>
                    <a:ext uri="{9D8B030D-6E8A-4147-A177-3AD203B41FA5}">
                      <a16:colId xmlns:a16="http://schemas.microsoft.com/office/drawing/2014/main" xmlns="" val="552584072"/>
                    </a:ext>
                  </a:extLst>
                </a:gridCol>
                <a:gridCol w="7148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77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6964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Мядельский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(10)</a:t>
                      </a:r>
                    </a:p>
                  </a:txBody>
                  <a:tcPr marL="22297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  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736            от  19.04.2023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2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№1 ДУП «Санаторий «Нарочь»Пляж №2 ДУП «Санаторий «Нарочь»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ДУП санаторий «Нарочь»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Спасательная станция "Нарочь" ОСВОД Спасательная станция "Нарочь" ОСВОД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ДУП санаторий «Нарочанка»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ДУП санаторий «Нарочанка»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163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Санаторий «Журавушка»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КПУП « Минскхлебпром»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Спасательная станция "Зубренок" ОСВОД 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УО НДООЦ «Зубренок»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УО НДООЦ «Зубренок»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Спасательная станция "Зубренок" ОСВОД 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ОЦ «Нарочанка»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ДУП «Санаторий «Нарочанка»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89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Пляжно- парковая зона к.п.Нарочь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ГПУ Национальный парк «Нарочанский»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РСКУП «Санаторий «Белая Русь»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РСКУП «Санаторий «Белая Русь», МВД РБ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Спасательная станция "Нарочь" ОСВОД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696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65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ГЛОУ «Санаторий «Сосны»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ГЛОУ «Санаторий «Сосны», управления делами Президента РБ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6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"Наносы Отдых"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Наносы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00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Пляж на оз.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Мястро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г.Мядель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Мядельское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Мядельская спасательная станция ОСВОД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6964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Несвижский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(3)</a:t>
                      </a:r>
                    </a:p>
                  </a:txBody>
                  <a:tcPr marL="22297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33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озере Дикое городской пляж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«Несвижское ЖКХ»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№181 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Несвижский спасательный пост ОСВОД (круглогодичный)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83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пруду «Тихая заводь»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Городейский поселковый исполком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 24.01.22</a:t>
                      </a:r>
                    </a:p>
                  </a:txBody>
                  <a:tcPr marL="4129" marR="4129" marT="41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"Тихая заводъ" ОСВОД (сезонный)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озере д.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С.Липка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Несвижский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сельисполком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6964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Пуховичский (5)</a:t>
                      </a:r>
                    </a:p>
                  </a:txBody>
                  <a:tcPr marL="185816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433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пляж на р. Титовка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«Жилтеплосервис»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№951 от 31.03.2022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Марьиногорский спасательный пост ОСВОД (круглогодичный)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12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озере Материнское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«Жилтеплосервис»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"Материнский" спасательный пост ОСВОД (сезонный)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4696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озере Михайловское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«Пуховичское ПМС»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"Михайловский" спасательный пост ОСВОД (сезонный)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86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водоёме аг. Дукора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«Жилтеплосервис»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водоеме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Узляны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Жилтеплосервис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46964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Слуцкий (2)</a:t>
                      </a:r>
                    </a:p>
                  </a:txBody>
                  <a:tcPr marL="148653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Водохранилище Рудня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ОДО «Универсалсервис»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№892 от 25.03.2022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12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Случь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 районе 11 городка ул. Социалистическая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г.Слуцк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29" marR="4129" marT="41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КУП «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Слуцкое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ЖКХ»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Слуцкий спасательный пост ОСВОД (круглогодичный)</a:t>
                      </a:r>
                    </a:p>
                  </a:txBody>
                  <a:tcPr marL="4129" marR="4129" marT="41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548540"/>
              </p:ext>
            </p:extLst>
          </p:nvPr>
        </p:nvGraphicFramePr>
        <p:xfrm>
          <a:off x="-1908720" y="9"/>
          <a:ext cx="11052720" cy="6699345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769614030"/>
                    </a:ext>
                  </a:extLst>
                </a:gridCol>
                <a:gridCol w="2525968">
                  <a:extLst>
                    <a:ext uri="{9D8B030D-6E8A-4147-A177-3AD203B41FA5}">
                      <a16:colId xmlns:a16="http://schemas.microsoft.com/office/drawing/2014/main" xmlns="" val="3695016856"/>
                    </a:ext>
                  </a:extLst>
                </a:gridCol>
                <a:gridCol w="6062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98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2762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Смолевичский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(3)</a:t>
                      </a:r>
                    </a:p>
                  </a:txBody>
                  <a:tcPr marL="153262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76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Пляж, Смолевичское водохранилище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«ПМК-72»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№903 от 29.03. 2022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Смолевичская спасательная станция ОСВОД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КУП «Смолевичское ЖКХ»</a:t>
                      </a:r>
                      <a:endParaRPr lang="x-none"/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Пляж, Петровичское водохранилище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Драчковский сельисполком КУП «Смолевичское ЖКХ»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Петровичский спасательный пост ОСВОД (сезонный)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7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Пляж,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Дубровское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водохранилище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ОАО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Озерицкий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 Агро»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762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(2)</a:t>
                      </a:r>
                    </a:p>
                  </a:txBody>
                  <a:tcPr marL="191578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154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Пляжная зона Солигорского водохранилища в г. Солигорске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СТУШИ 1 «ЖКХ «Комплекс»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№447от  28.03.2023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Солигорский пост ОСВОД(сезонный)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27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9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Пляжная зона водоема д.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Саковичи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Старобинский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сельисполком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ГЛХУ Старобинский лесхоз», ГП «Эко Комплекс»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"Саковичи" ОСВОД (сезонный) 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2762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(4)</a:t>
                      </a:r>
                    </a:p>
                  </a:txBody>
                  <a:tcPr marL="153262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13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пруд в д. Буденичи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ГЛХУ «Стародорожский лесхоз»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№308 от 18.04.2018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№2 пост ОСВОД(сезонный)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49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озеро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Скачальское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ГЛХУ «Стародорожский лесхоз»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Скачальское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 ОСВОД (сезонный)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49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Водохранилище "Левки"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ГУП «Стародорожское ПМС»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Левки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 ОСВОД (сезонный)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15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пруд в г. Старые Дороги по ул. Московская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8316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Стародорожский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№1 пост ОСВОД (круглогодичный)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2762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(7)</a:t>
                      </a:r>
                    </a:p>
                  </a:txBody>
                  <a:tcPr marL="191578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276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Городекой пляж на р. Неман, ул. Набережная, г. Столбцы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ОКС»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№384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спасательный пост №2 ОСВОД (сезонный)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7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5985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на озере г. Столбцы ( ул.17 Сентября)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«Столбцовский ОКС»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15.03.2022</a:t>
                      </a:r>
                    </a:p>
                  </a:txBody>
                  <a:tcPr marL="38316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Столбцовский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спасательный пост №1ОСВОД (круглогодичный)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276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на р. Неман ТОК «Высокий берег»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ТОК «Высокий берег»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27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449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р. Неман вблизи детского оздоровительного лагеря «Теремок»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«Вишневецкий- агро»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"Теремок" ОСВОД(сезонный)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27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реке Неман вблизи д.Жуков Борок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СХФ «Аталезь-агро»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27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озере Кромань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ГЛХУ «Столбцовский лесхоз»</a:t>
                      </a:r>
                    </a:p>
                  </a:txBody>
                  <a:tcPr marL="4257" marR="4257" marT="42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27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водоеме д. Подгорная (правая сторона)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ООО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Рудьмянское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хозяйство»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7" marR="4257" marT="42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4557183"/>
              </p:ext>
            </p:extLst>
          </p:nvPr>
        </p:nvGraphicFramePr>
        <p:xfrm>
          <a:off x="-1908720" y="-1"/>
          <a:ext cx="11052720" cy="6722103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54">
                  <a:extLst>
                    <a:ext uri="{9D8B030D-6E8A-4147-A177-3AD203B41FA5}">
                      <a16:colId xmlns:a16="http://schemas.microsoft.com/office/drawing/2014/main" xmlns="" val="4114728143"/>
                    </a:ext>
                  </a:extLst>
                </a:gridCol>
                <a:gridCol w="2978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55601">
                  <a:extLst>
                    <a:ext uri="{9D8B030D-6E8A-4147-A177-3AD203B41FA5}">
                      <a16:colId xmlns:a16="http://schemas.microsoft.com/office/drawing/2014/main" xmlns="" val="2694388540"/>
                    </a:ext>
                  </a:extLst>
                </a:gridCol>
                <a:gridCol w="23679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7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55306"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Узденский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(4)</a:t>
                      </a:r>
                    </a:p>
                  </a:txBody>
                  <a:tcPr marL="38501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2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для купания на р. Неман, аг. Могильно, ул. Школьная</a:t>
                      </a:r>
                      <a:endParaRPr lang="x-none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для купания на р. Неман, аг. Могильно, ул. Школьная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№575 от 22.03.2022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33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Лошанском водохранилище в районе д. Кривели</a:t>
                      </a:r>
                      <a:endParaRPr lang="x-none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Лошанском водохранилище в районе д. Кривели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"Лошанский" спасательный пост ОСВОД (сезонный)</a:t>
                      </a:r>
                    </a:p>
                  </a:txBody>
                  <a:tcPr marL="7130" marR="7130" marT="71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33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озере в аг. Озеро по ул. Первомайской</a:t>
                      </a:r>
                      <a:endParaRPr lang="x-none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Место купания на озере в аг. Озеро по ул. Первомайской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4168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"Озеро"ОСВОД (сезонный)</a:t>
                      </a:r>
                    </a:p>
                  </a:txBody>
                  <a:tcPr marL="7130" marR="7130" marT="71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53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97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Водоем по ул. Неманская в г. Узда</a:t>
                      </a:r>
                      <a:endParaRPr lang="x-none" dirty="0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по ул. Неманская в г. Узда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Узденское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«Узденское ЖКХ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5306">
                <a:tc gridSpan="7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Червенский (2)</a:t>
                      </a:r>
                    </a:p>
                  </a:txBody>
                  <a:tcPr marL="320842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9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водоеме Натальевск</a:t>
                      </a:r>
                      <a:endParaRPr lang="x-none"/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водоеме Натальевск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«Червенское ЖКХ»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«Червенское ЖКХ»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№488 от 28.03.2022 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Червенский спасательный пост ОСВОД(круглогодичный)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92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отдыха, р. Волма, д. Озерный</a:t>
                      </a:r>
                      <a:endParaRPr lang="x-none" dirty="0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отдыха, р. Волма, д. Озерный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филиал «Санаторий «Волма», ГП «Минтранс»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филиал «Санаторий «Волма», ГП «Минтранс»</a:t>
                      </a:r>
                    </a:p>
                  </a:txBody>
                  <a:tcPr marL="7130" marR="7130" marT="71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4168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5306">
                <a:tc gridSpan="7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г.Жодино (1)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430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пляж на р. Плиса в г. Жодино</a:t>
                      </a:r>
                      <a:endParaRPr lang="x-none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пляж на р. Плиса в г. Жодино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ГУП «Объединение ЖКХ»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ГУП «Объединение ЖКХ»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№341 от 02.03.2022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"Жодинский" спасательный пост ОСВОД(круглогодичный)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7859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: </a:t>
                      </a: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x-none" dirty="0"/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30" marR="7130" marT="71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07439">
                <a:tc gridSpan="7">
                  <a:txBody>
                    <a:bodyPr/>
                    <a:lstStyle/>
                    <a:p>
                      <a:pPr algn="l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7951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130" marR="7130" marT="713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9260" y="1359694"/>
            <a:ext cx="38858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b="1" dirty="0">
                <a:solidFill>
                  <a:prstClr val="black"/>
                </a:solidFill>
                <a:latin typeface="Arial" charset="0"/>
                <a:cs typeface="Arial" charset="0"/>
              </a:rPr>
              <a:t>Количество рек и ручьев Минской области</a:t>
            </a:r>
            <a:endParaRPr lang="en-US" sz="1350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548850013"/>
              </p:ext>
            </p:extLst>
          </p:nvPr>
        </p:nvGraphicFramePr>
        <p:xfrm>
          <a:off x="0" y="1024067"/>
          <a:ext cx="9144000" cy="489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38A3ED5-FB05-47E4-8036-27B63813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7148896"/>
              </p:ext>
            </p:extLst>
          </p:nvPr>
        </p:nvGraphicFramePr>
        <p:xfrm>
          <a:off x="261687" y="1439273"/>
          <a:ext cx="8707856" cy="4457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6143">
                  <a:extLst>
                    <a:ext uri="{9D8B030D-6E8A-4147-A177-3AD203B41FA5}">
                      <a16:colId xmlns:a16="http://schemas.microsoft.com/office/drawing/2014/main" xmlns="" val="346064062"/>
                    </a:ext>
                  </a:extLst>
                </a:gridCol>
                <a:gridCol w="5638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3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3885">
                  <a:extLst>
                    <a:ext uri="{9D8B030D-6E8A-4147-A177-3AD203B41FA5}">
                      <a16:colId xmlns:a16="http://schemas.microsoft.com/office/drawing/2014/main" xmlns="" val="1173613902"/>
                    </a:ext>
                  </a:extLst>
                </a:gridCol>
                <a:gridCol w="628792">
                  <a:extLst>
                    <a:ext uri="{9D8B030D-6E8A-4147-A177-3AD203B41FA5}">
                      <a16:colId xmlns:a16="http://schemas.microsoft.com/office/drawing/2014/main" xmlns="" val="1228458261"/>
                    </a:ext>
                  </a:extLst>
                </a:gridCol>
                <a:gridCol w="565699">
                  <a:extLst>
                    <a:ext uri="{9D8B030D-6E8A-4147-A177-3AD203B41FA5}">
                      <a16:colId xmlns:a16="http://schemas.microsoft.com/office/drawing/2014/main" xmlns="" val="4083840797"/>
                    </a:ext>
                  </a:extLst>
                </a:gridCol>
                <a:gridCol w="648294">
                  <a:extLst>
                    <a:ext uri="{9D8B030D-6E8A-4147-A177-3AD203B41FA5}">
                      <a16:colId xmlns:a16="http://schemas.microsoft.com/office/drawing/2014/main" xmlns="" val="1947395789"/>
                    </a:ext>
                  </a:extLst>
                </a:gridCol>
                <a:gridCol w="548902">
                  <a:extLst>
                    <a:ext uri="{9D8B030D-6E8A-4147-A177-3AD203B41FA5}">
                      <a16:colId xmlns:a16="http://schemas.microsoft.com/office/drawing/2014/main" xmlns="" val="2320164892"/>
                    </a:ext>
                  </a:extLst>
                </a:gridCol>
                <a:gridCol w="573656">
                  <a:extLst>
                    <a:ext uri="{9D8B030D-6E8A-4147-A177-3AD203B41FA5}">
                      <a16:colId xmlns:a16="http://schemas.microsoft.com/office/drawing/2014/main" xmlns="" val="2195721957"/>
                    </a:ext>
                  </a:extLst>
                </a:gridCol>
                <a:gridCol w="586126">
                  <a:extLst>
                    <a:ext uri="{9D8B030D-6E8A-4147-A177-3AD203B41FA5}">
                      <a16:colId xmlns:a16="http://schemas.microsoft.com/office/drawing/2014/main" xmlns="" val="2201166603"/>
                    </a:ext>
                  </a:extLst>
                </a:gridCol>
                <a:gridCol w="636008">
                  <a:extLst>
                    <a:ext uri="{9D8B030D-6E8A-4147-A177-3AD203B41FA5}">
                      <a16:colId xmlns:a16="http://schemas.microsoft.com/office/drawing/2014/main" xmlns="" val="2718156956"/>
                    </a:ext>
                  </a:extLst>
                </a:gridCol>
                <a:gridCol w="470452">
                  <a:extLst>
                    <a:ext uri="{9D8B030D-6E8A-4147-A177-3AD203B41FA5}">
                      <a16:colId xmlns:a16="http://schemas.microsoft.com/office/drawing/2014/main" xmlns="" val="2807621940"/>
                    </a:ext>
                  </a:extLst>
                </a:gridCol>
                <a:gridCol w="712129">
                  <a:extLst>
                    <a:ext uri="{9D8B030D-6E8A-4147-A177-3AD203B41FA5}">
                      <a16:colId xmlns:a16="http://schemas.microsoft.com/office/drawing/2014/main" xmlns="" val="3395397775"/>
                    </a:ext>
                  </a:extLst>
                </a:gridCol>
              </a:tblGrid>
              <a:tr h="1589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Районы и города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1224581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Березинский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6285437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Борисовский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0875849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Вилейский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2374990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Воложинский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9559012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Дзержинский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8188569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Жодино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3936864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Клецкий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x-none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x-none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3448390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Копыльский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5373937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Крупский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207919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Логойский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0837490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Любанский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4797742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197240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Молодечненский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6292287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Мядельский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8335850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Несвижский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1150283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Пуховичский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5400066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Слуцкий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2924355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Смолевичский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4111316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Солигорский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3005068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Стародорожский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7605286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Столбцовский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x-none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9664563"/>
                  </a:ext>
                </a:extLst>
              </a:tr>
              <a:tr h="178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Узденский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x-non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3985006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Червенский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x-non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x-none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938884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За Минскую область</a:t>
                      </a:r>
                    </a:p>
                  </a:txBody>
                  <a:tcPr marL="32132" marR="32132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32132" marR="3213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30541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7869EF-7CC3-4C03-A175-7184CC23DA2B}"/>
              </a:ext>
            </a:extLst>
          </p:cNvPr>
          <p:cNvSpPr txBox="1"/>
          <p:nvPr/>
        </p:nvSpPr>
        <p:spPr>
          <a:xfrm>
            <a:off x="2773680" y="1139190"/>
            <a:ext cx="497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Гибель людей на водах с 2011 по 2022 года</a:t>
            </a:r>
            <a:endParaRPr lang="x-none" sz="1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765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7569022"/>
              </p:ext>
            </p:extLst>
          </p:nvPr>
        </p:nvGraphicFramePr>
        <p:xfrm>
          <a:off x="179514" y="832866"/>
          <a:ext cx="8640957" cy="5620476"/>
        </p:xfrm>
        <a:graphic>
          <a:graphicData uri="http://schemas.openxmlformats.org/drawingml/2006/table">
            <a:tbl>
              <a:tblPr/>
              <a:tblGrid>
                <a:gridCol w="934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0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141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141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141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1414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1354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2785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0044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341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п/п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районов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Березинский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Борисовский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Вилейский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Воложинский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Дзержинский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гор. Жодино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Клецкий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2(-1)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Копыльский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Крупский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Логойский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Любанский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Минский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Молодечненский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Мядельский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10(-1)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Несвижский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Пуховичский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Слуцкий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Смолевичский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Солигорский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2(-2)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Стародорожский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Столбцовский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Узденский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Червенский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19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121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114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105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76" marR="407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" y="314793"/>
            <a:ext cx="91439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 массового купания населения, определенных решениями райисполкомов и </a:t>
            </a:r>
            <a:r>
              <a:rPr kumimoji="0" lang="ru-RU" sz="1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Жодинского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горисполкома на 2012-2023 гг.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052230"/>
              </p:ext>
            </p:extLst>
          </p:nvPr>
        </p:nvGraphicFramePr>
        <p:xfrm>
          <a:off x="-2268760" y="4"/>
          <a:ext cx="11412758" cy="7124217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xmlns="" val="1027925081"/>
                    </a:ext>
                  </a:extLst>
                </a:gridCol>
                <a:gridCol w="2740937">
                  <a:extLst>
                    <a:ext uri="{9D8B030D-6E8A-4147-A177-3AD203B41FA5}">
                      <a16:colId xmlns:a16="http://schemas.microsoft.com/office/drawing/2014/main" xmlns="" val="3389743417"/>
                    </a:ext>
                  </a:extLst>
                </a:gridCol>
                <a:gridCol w="5425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885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014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зон массового отдыха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098" marR="2098" marT="20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Закрепленная организация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098" marR="2098" marT="20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 дата решения Р(Г)ИК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098" marR="2098" marT="20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Наличие спасательного объекта</a:t>
                      </a:r>
                    </a:p>
                  </a:txBody>
                  <a:tcPr marL="2098" marR="2098" marT="20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3802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Березинский (4)</a:t>
                      </a:r>
                    </a:p>
                  </a:txBody>
                  <a:tcPr marL="75523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5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Городекой пляж на р. Березина к востоку от ул. Ульянова в г. Березино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РКУП «Березинское ЖКХ»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№353 от 21.03.2023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Березенский спасательный пост ОСВОД (круглогодичный)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80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в д.Поплавы, Березинского р-на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«Здравушка-милк»,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3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Поплавский с/с</a:t>
                      </a:r>
                      <a:endParaRPr lang="x-none"/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380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в д.Маческ, Березинского р-на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УП«АгроМАЗ», 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3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Погостский с/с </a:t>
                      </a:r>
                      <a:endParaRPr lang="x-none"/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53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Акватория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р.Березина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по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пер.Речному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г.Березино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РКУП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Березинское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ЖКХ»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3802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Борисовский (8)</a:t>
                      </a:r>
                    </a:p>
                  </a:txBody>
                  <a:tcPr marL="94404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615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по ул. Красноармейской в г. Борисове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ПУП «Борисовский комбинат текстильных материалов», ОАО «Резинотехника»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№559 от 22.03.2023</a:t>
                      </a:r>
                    </a:p>
                  </a:txBody>
                  <a:tcPr marL="18881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3802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в районе ул. Парашютистов в г. Борисове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«Полимиз»,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762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3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«ОАО Лесохимик»,</a:t>
                      </a:r>
                      <a:endParaRPr lang="x-none"/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5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«Борисовский шпалопропиточный завод»</a:t>
                      </a:r>
                      <a:endParaRPr lang="x-none"/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869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Центральный городской пляж в районе пешеходного моста через р. Березину в г. Борисове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«Борисовский завод агрегатов», УП «Жилье»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Борисовская сп. станция ОСВОД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53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в районе ул. П. Осипенко в г. Борисове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«Борисовский ДОК», УП «Бумажная фабрика»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869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«Дубки» в районе железнодорожного моста через р. Березина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«Борисовдрев», филиал «Боримак» УП БКХ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Сезонный Спасательный пост "Дубки"ОСВОД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2538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«Пески» на правом берегу р. Березина в районе д. М. Стахово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ГОЛХУ «Борисовский опытный лесхоз»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3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Пригородный сельисполком</a:t>
                      </a:r>
                      <a:endParaRPr lang="x-none"/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25380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«Брилевское поле» в районе д. Студенка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«завод сборного железобетона»,</a:t>
                      </a:r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25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x-none"/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«Борисовжилстрой», Веселовский сельисполком</a:t>
                      </a:r>
                      <a:endParaRPr lang="x-none"/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3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x-none"/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x-none"/>
                    </a:p>
                  </a:txBody>
                  <a:tcPr marL="2098" marR="2098" marT="20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6485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правом берегу р. Березина в районе д. Б.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Стахово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и д. Дудинка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ОАО «Борисовский завод медицинских препаратов», ГОЛХУ «Борисовский опытный лесхоз»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пост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"Дудинка" СОВОД (сезонный)</a:t>
                      </a:r>
                    </a:p>
                  </a:txBody>
                  <a:tcPr marL="2098" marR="2098" marT="209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5153165"/>
              </p:ext>
            </p:extLst>
          </p:nvPr>
        </p:nvGraphicFramePr>
        <p:xfrm>
          <a:off x="-2124744" y="0"/>
          <a:ext cx="11268743" cy="6857999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472294137"/>
                    </a:ext>
                  </a:extLst>
                </a:gridCol>
                <a:gridCol w="2842562">
                  <a:extLst>
                    <a:ext uri="{9D8B030D-6E8A-4147-A177-3AD203B41FA5}">
                      <a16:colId xmlns:a16="http://schemas.microsoft.com/office/drawing/2014/main" xmlns="" val="2612121746"/>
                    </a:ext>
                  </a:extLst>
                </a:gridCol>
                <a:gridCol w="7044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30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28008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Вилейский (4)</a:t>
                      </a:r>
                    </a:p>
                  </a:txBody>
                  <a:tcPr marL="30211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Детский пляж на р. Вилия «Солнечный» по ул. Московской в г. Вилейка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ГУП «Вилейское ЖКХ»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№367 от 18.03.2022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пляж , Вилейское водохранилище, г. Вилейка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ГУП «Вилейское ЖКХ»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Вилейская спасательная станция ОСВОД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Слободское озеро пляж Вилейского в-ща вблизи д.Косута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ГОЛХУ «Вилейский опытный лесхоз»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пост "Косута" ОСВОД (сезонный)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Пруд в д. Осиповичи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ГУП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Вилейское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ЖКХ»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95" marR="5595" marT="559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008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Воложинский (5)</a:t>
                      </a:r>
                    </a:p>
                  </a:txBody>
                  <a:tcPr marL="251762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«Воложинское водохранилище» вблизи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 Воложинский жилкомхоз»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№495 от 29.03.2022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Воложинский спасательный пост ОСВОД (сезонный)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71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«Желтый берег» вблизи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ГЛХУ «Воложинский лесхоз»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10070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78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«Саковщина» вблизи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РУП « Воложинский жилкомхоз»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Саковщинский спасательный пост ОСВОД (круглогодичный)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41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</a:t>
                      </a: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"Выгоничи"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ИП Зинченко 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71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Погорелка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 вблизи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ГЛХУ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Воложинский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лесхоз»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10070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8008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Дзержинский (3)</a:t>
                      </a:r>
                    </a:p>
                  </a:txBody>
                  <a:tcPr marL="251762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678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в д. Дя гильно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«Дзержинское ЖКХ»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№608 от 21.03.2022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Дзержинский спасательный пост ОСВОД (круглогодичный)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678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в д. Полоневичи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«Дзержинское ЖКХ»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"Полоневичи" ОСВОД (сезонный)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181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Водоем курортно-санаторной зоны «Веста»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ООО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Сервистный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центр Веста»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 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8008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Клецкий (2)</a:t>
                      </a:r>
                    </a:p>
                  </a:txBody>
                  <a:tcPr marL="402819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«Клецкий пруд», г. Клецк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КУП «Клецкое </a:t>
                      </a:r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ЖКХ»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№400 от 29.03.2022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Клецкий спасательный пост ОСВОД (круглогодичный)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8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</a:p>
                  </a:txBody>
                  <a:tcPr marL="5595" marR="5595" marT="55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"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Беразнячок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Морочский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СИК</a:t>
                      </a:r>
                    </a:p>
                  </a:txBody>
                  <a:tcPr marL="5595" marR="5595" marT="55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95" marR="5595" marT="5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3690496"/>
              </p:ext>
            </p:extLst>
          </p:nvPr>
        </p:nvGraphicFramePr>
        <p:xfrm>
          <a:off x="-2052736" y="3"/>
          <a:ext cx="11196736" cy="6774744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xmlns="" val="3579292983"/>
                    </a:ext>
                  </a:extLst>
                </a:gridCol>
                <a:gridCol w="2600897">
                  <a:extLst>
                    <a:ext uri="{9D8B030D-6E8A-4147-A177-3AD203B41FA5}">
                      <a16:colId xmlns:a16="http://schemas.microsoft.com/office/drawing/2014/main" xmlns="" val="2190661112"/>
                    </a:ext>
                  </a:extLst>
                </a:gridCol>
                <a:gridCol w="712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11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68679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Копыльский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(3)</a:t>
                      </a:r>
                    </a:p>
                  </a:txBody>
                  <a:tcPr marL="28989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22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пруду №2, г. Копыль у аг.Песочное</a:t>
                      </a:r>
                    </a:p>
                  </a:txBody>
                  <a:tcPr marL="41413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КУП «Копыльское ЖКХ»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№401 от 15.03.2022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Копыльский спасательный пост ОСВОД (круглогодичный)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пруду в д. Богуши</a:t>
                      </a:r>
                    </a:p>
                  </a:txBody>
                  <a:tcPr marL="41413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ОАО "ПМК-11" г.Копыль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"Богуши"ОСВОД (сезонный)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на водоеме д.Островок</a:t>
                      </a:r>
                    </a:p>
                  </a:txBody>
                  <a:tcPr marL="41413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КСУП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Докторовичи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Спасательный пост "Островок" ОСВОД (сезонный)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8679"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Крупский (10)</a:t>
                      </a:r>
                    </a:p>
                  </a:txBody>
                  <a:tcPr marL="4601" marR="4601" marT="460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8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«Выспа», оз.Селява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ГЛУХ «Крупский лесхоз»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0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№329 от 09.04. 2022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8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«Шип», оз. Селява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ГЛУХ «Крупский лесхоз»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 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6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«Золотой рог», оз. Селява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ГЛУХ «Крупский лесхоз»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32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«Панская Купальня», оз. Селява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ГПУ «Заказник «Селява»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36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«Гузовино», оз. Селява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ГПУ «Заказник «Селява»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32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«Комсомольский берег», оз. Селява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отдел образования, спорта и туризма Крупского РИК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Селявский спасательный пост ОСВОД (сезонный)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6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«Лебединный берег» оз.Обида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ИП ВАСЬКО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36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массового отдыха «Селява Тур» оз. Селява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ООО «Селява Тур»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32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пляж №1 на Крупском водохранилище , ул. Набережная, г. Крупки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КУП «Жилтеплострой»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Крупский спасательный пос ОСВОД (сезонный)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32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Годской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пляж №2,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Крупское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водохранилище, ул. Восточная, г. Крупки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КУП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Жилтеплострой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8679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Логойский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(5)</a:t>
                      </a:r>
                    </a:p>
                  </a:txBody>
                  <a:tcPr marL="248478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332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Пруд в горнолыжном центр «Логойск»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Горнолыжный центр «Логойск»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№585 18.03.2022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24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Дом отдыха "Логойский"</a:t>
                      </a:r>
                    </a:p>
                  </a:txBody>
                  <a:tcPr marL="4601" marR="4601" marT="46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Турист-экскурс УП "Минсктурист"</a:t>
                      </a:r>
                    </a:p>
                  </a:txBody>
                  <a:tcPr marL="4601" marR="4601" marT="46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413" marR="4601" marT="46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86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Пруд в горнолыжном оздоровительном комплексе «Силичи»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Горнолыжный оздоровительный комплекс «Силичи»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1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86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Макова д.Погребище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Горнолыжный центр «Логойск»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8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86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44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Пруд д. Россохи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ГЛХУ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Логойский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лесхоз»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 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8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601" marR="4601" marT="460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01457620"/>
              </p:ext>
            </p:extLst>
          </p:nvPr>
        </p:nvGraphicFramePr>
        <p:xfrm>
          <a:off x="-1980728" y="-2"/>
          <a:ext cx="11124727" cy="6858003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xmlns="" val="4072086159"/>
                    </a:ext>
                  </a:extLst>
                </a:gridCol>
                <a:gridCol w="2668071">
                  <a:extLst>
                    <a:ext uri="{9D8B030D-6E8A-4147-A177-3AD203B41FA5}">
                      <a16:colId xmlns:a16="http://schemas.microsoft.com/office/drawing/2014/main" xmlns="" val="692076597"/>
                    </a:ext>
                  </a:extLst>
                </a:gridCol>
                <a:gridCol w="7134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45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33993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Любанский (4)</a:t>
                      </a:r>
                    </a:p>
                  </a:txBody>
                  <a:tcPr marL="413355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8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Пляж в г. Любань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«Любаньское ЖКХ»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№497 от 29.03. 2022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Любанский спасательный пост ОСВОД (круглогодичный)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52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в районе Любаньского водохранилища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Любанская РОС РГОО БООР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База отдыха «Бобровая Хатка»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ЧУП «Сливец и К»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 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05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парк семейного отдыха «Лапландия»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ИП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Лапанович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А.И.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3993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Минский (5)</a:t>
                      </a:r>
                    </a:p>
                  </a:txBody>
                  <a:tcPr marL="413355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"Вяча»"пляж №4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ГСЛХУ «Боровлянский спецлесхоз»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№3331 от 13.06.2016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"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Вяча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»"пляж №5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 "Вяча" МГО ОСВОД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"Вяча»"пляж №6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 "Вяча" МГО ОСВОД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"Вяча»"пляж №7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 "Вяча" МГО ОСВОД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53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Зона отдыха «Птичь»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ГСЛХУ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Боровлянский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спецлесхоз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сп. станция "Птичь" МГО ОСВОД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3993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Молодечненский (4)</a:t>
                      </a:r>
                    </a:p>
                  </a:txBody>
                  <a:tcPr marL="354304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788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«Удранка» вблизи детского оздоровительного лагеря «Маяк» , в г. п.Радошковичи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ГЛХУ «Молодечненский лесхоз»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№555 от 29.03.2022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Молодечненский спасательный пост ОСВОД (круглогодичный)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58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филиала «Санатория «Сосновый бор» ОАО «Белагроздравница»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Филиал «Санаторий «Сосновый бор»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39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Водоем в аг. Березинское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 «Коммунальник»</a:t>
                      </a:r>
                    </a:p>
                  </a:txBody>
                  <a:tcPr marL="6561" marR="6561" marT="65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5659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57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Водоем филиала « Дом отдыха» «Алеся» ОАО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Газпромтрансгаз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Беларусь»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Филиал «Дома отдыха « Алеся» ОАО «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Газпромтрансгаз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Беларусь»</a:t>
                      </a:r>
                    </a:p>
                  </a:txBody>
                  <a:tcPr marL="6561" marR="6561" marT="656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ведомственный пост </a:t>
                      </a:r>
                    </a:p>
                  </a:txBody>
                  <a:tcPr marL="6561" marR="6561" marT="65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2832</Words>
  <Application>Microsoft Office PowerPoint</Application>
  <PresentationFormat>Экран (4:3)</PresentationFormat>
  <Paragraphs>1226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16</cp:revision>
  <dcterms:created xsi:type="dcterms:W3CDTF">2023-04-28T12:01:09Z</dcterms:created>
  <dcterms:modified xsi:type="dcterms:W3CDTF">2023-05-11T14:30:11Z</dcterms:modified>
</cp:coreProperties>
</file>