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413" r:id="rId2"/>
    <p:sldId id="519" r:id="rId3"/>
    <p:sldId id="526" r:id="rId4"/>
    <p:sldId id="520" r:id="rId5"/>
    <p:sldId id="521" r:id="rId6"/>
    <p:sldId id="522" r:id="rId7"/>
    <p:sldId id="523" r:id="rId8"/>
    <p:sldId id="527" r:id="rId9"/>
    <p:sldId id="517" r:id="rId10"/>
    <p:sldId id="518" r:id="rId11"/>
    <p:sldId id="516" r:id="rId12"/>
    <p:sldId id="524" r:id="rId13"/>
    <p:sldId id="525" r:id="rId14"/>
    <p:sldId id="528" r:id="rId15"/>
    <p:sldId id="531" r:id="rId16"/>
    <p:sldId id="515" r:id="rId17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CC00"/>
    <a:srgbClr val="71DAFF"/>
    <a:srgbClr val="FF99FF"/>
    <a:srgbClr val="008000"/>
    <a:srgbClr val="A40000"/>
    <a:srgbClr val="FFFF99"/>
    <a:srgbClr val="CCFF33"/>
    <a:srgbClr val="B8E08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40" y="-5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47;&#1072;&#1076;&#1077;&#1088;&#1078;&#1072;&#1085;&#1085;&#1099;&#1077;%20&#1043;&#1040;&#1048;%20&#1087;&#1086;%20&#1088;&#1072;&#1081;&#1086;&#1085;&#1072;&#1084;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55;&#1086;&#1075;&#1080;&#1073;&#1096;&#1080;&#1077;%20%20&#1087;&#1086;%20&#1087;&#1086;&#1076;&#1095;&#1080;&#1085;&#1077;&#1085;&#1085;&#1086;&#1089;&#1090;&#1080;%20&#1079;&#1072;%20%207%20%20&#1084;&#1077;&#1089;&#1103;&#1094;&#1077;&#1074;%202022%20&#1075;&#1086;&#1076;&#1072;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55;&#1086;&#1075;&#1080;&#1073;&#1096;&#1080;&#1077;%20&#1085;&#1072;%20&#1087;&#1088;&#1086;&#1080;&#1079;&#1074;&#1086;&#1076;&#1089;&#1090;&#1074;&#1077;%20&#1087;&#1086;%20&#1088;&#1072;&#1081;&#1086;&#1085;&#1072;&#1084;.xlsx" TargetMode="External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44;&#1072;&#1085;&#1085;&#1099;&#1077;%20&#1086;%20&#1044;&#1058;&#1055;%20&#1080;%20&#1087;&#1086;&#1075;&#1080;&#1073;&#1096;&#1080;&#1093;%20&#1074;%20&#1085;&#1080;&#1093;%20&#1079;&#1072;%207%20&#1084;&#1077;&#1089;&#1103;&#1094;&#1077;&#1074;%20%202021%20&#1075;&#1086;&#1076;&#1072;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56;&#1086;&#1089;&#1090;%20&#1087;&#1086;&#1075;&#1080;&#1073;&#1096;&#1080;&#1093;%20&#1074;%20&#1044;&#1058;&#1055;%20%20&#1087;&#1086;%20&#1088;&#1072;&#1081;&#1086;&#1085;&#1072;&#1084;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44;&#1072;&#1085;&#1085;&#1099;&#1077;%20&#1086;%20&#1087;&#1086;&#1078;&#1072;&#1088;&#1072;&#1093;%20&#1080;%20&#1087;&#1086;&#1075;&#1080;&#1073;&#1096;&#1080;&#1093;%20&#1074;%20&#1085;&#1080;&#1093;%20&#1079;&#1072;%207%20&#1084;&#1077;&#1089;&#1103;&#1094;&#1077;&#1074;%20%202022%20&#1075;&#1086;&#1076;&#1072;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56;&#1086;&#1089;&#1090;%20&#1087;&#1086;&#1075;&#1080;&#1073;&#1096;&#1080;&#1093;%20&#1085;&#1072;%20&#1087;&#1086;&#1078;&#1072;&#1088;&#1072;&#1093;%20&#1087;&#1086;%20&#1088;&#1072;&#1081;&#1086;&#1085;&#1072;&#1084;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44;&#1072;&#1085;&#1085;&#1099;&#1077;%20&#1086;&#1073;%20&#1091;&#1090;&#1086;&#1085;&#1091;&#1074;&#1096;&#1080;&#1093;%20&#1079;&#1072;%207%20&#1084;&#1077;&#1089;&#1094;&#1077;&#1074;%20%202021%20&#1075;&#1086;&#1076;&#1072;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56;&#1086;&#1089;&#1090;%20&#1087;&#1086;&#1075;&#1080;&#1073;&#1096;&#1080;&#1093;%20&#1074;%20&#1088;&#1077;&#1079;&#1091;&#1083;&#1100;&#1090;&#1072;&#1090;&#1077;%20&#1091;&#1090;&#1086;&#1087;&#1083;&#1077;&#1085;&#1080;&#1081;%20&#1087;&#1086;%20&#1088;&#1072;&#1081;&#1086;&#1085;&#1072;&#1084;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44;&#1080;&#1085;&#1072;&#1084;&#1080;&#1082;&#1072;%20&#1090;&#1088;&#1072;&#1074;&#1084;&#1072;&#1090;&#1080;&#1079;&#1084;&#1072;%20&#1079;&#1072;%207%20&#1084;&#1077;&#1089;&#1103;&#1094;&#1077;&#1074;%202017%20-%202022%20&#1075;&#1086;&#1076;&#1086;&#1074;.xls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file:///D:\&#1052;&#1086;&#1080;%20&#1076;&#1086;&#1082;&#1091;&#1084;&#1077;&#1085;&#1090;&#1099;\&#1052;&#1054;&#1048;\&#1045;&#1076;&#1080;&#1085;&#1099;&#1081;%20&#1076;&#1077;&#1085;&#1100;%20&#1080;&#1085;&#1092;&#1086;&#1088;&#1084;&#1080;&#1088;&#1086;&#1074;&#1072;&#1085;&#1080;&#1103;\2022%20&#1075;&#1086;&#1076;\&#1055;&#1086;&#1075;&#1080;&#1073;&#1096;&#1080;&#1077;%20%20&#1087;&#1086;%20&#1087;&#1086;&#1076;&#1095;&#1080;&#1085;&#1077;&#1085;&#1085;&#1086;&#1089;&#1090;&#1080;%20&#1079;&#1072;%20%207%20%20&#1084;&#1077;&#1089;&#1103;&#1094;&#1077;&#1074;%202022%20&#1075;&#1086;&#1076;&#1072;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3255320162343603E-2"/>
          <c:y val="0.14541256898291272"/>
          <c:w val="0.97415527930068913"/>
          <c:h val="0.385589752180313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'К задержанным'!$C$3</c:f>
              <c:strCache>
                <c:ptCount val="1"/>
                <c:pt idx="0">
                  <c:v>январь - июнь 2021 г.</c:v>
                </c:pt>
              </c:strCache>
            </c:strRef>
          </c:tx>
          <c:spPr>
            <a:solidFill>
              <a:srgbClr val="00FF99"/>
            </a:solidFill>
            <a:ln>
              <a:noFill/>
            </a:ln>
          </c:spPr>
          <c:invertIfNegative val="0"/>
          <c:dLbls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задержанным'!$B$4:$B$17</c:f>
              <c:strCache>
                <c:ptCount val="14"/>
                <c:pt idx="0">
                  <c:v>Вилейский
район</c:v>
                </c:pt>
                <c:pt idx="1">
                  <c:v>Воложинский
район</c:v>
                </c:pt>
                <c:pt idx="2">
                  <c:v>Дзержинский
район</c:v>
                </c:pt>
                <c:pt idx="3">
                  <c:v>Копыльский
район</c:v>
                </c:pt>
                <c:pt idx="4">
                  <c:v>Крупский
район</c:v>
                </c:pt>
                <c:pt idx="5">
                  <c:v>Логойский
район</c:v>
                </c:pt>
                <c:pt idx="6">
                  <c:v>Любанский 
район</c:v>
                </c:pt>
                <c:pt idx="7">
                  <c:v>Мядельский
район</c:v>
                </c:pt>
                <c:pt idx="8">
                  <c:v>Несвижский
 район</c:v>
                </c:pt>
                <c:pt idx="9">
                  <c:v>Солигорский
район</c:v>
                </c:pt>
                <c:pt idx="10">
                  <c:v>Стародорожский
район</c:v>
                </c:pt>
                <c:pt idx="11">
                  <c:v>Столбцовский
район</c:v>
                </c:pt>
                <c:pt idx="12">
                  <c:v>Узденский
район</c:v>
                </c:pt>
                <c:pt idx="13">
                  <c:v>Червенский
район</c:v>
                </c:pt>
              </c:strCache>
            </c:strRef>
          </c:cat>
          <c:val>
            <c:numRef>
              <c:f>'К задержанным'!$C$4:$C$17</c:f>
              <c:numCache>
                <c:formatCode>General</c:formatCode>
                <c:ptCount val="14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  <c:pt idx="7">
                  <c:v>6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2</c:v>
                </c:pt>
                <c:pt idx="12">
                  <c:v>0.1</c:v>
                </c:pt>
                <c:pt idx="13">
                  <c:v>1</c:v>
                </c:pt>
              </c:numCache>
            </c:numRef>
          </c:val>
        </c:ser>
        <c:ser>
          <c:idx val="1"/>
          <c:order val="1"/>
          <c:tx>
            <c:strRef>
              <c:f>'К задержанным'!$D$3</c:f>
              <c:strCache>
                <c:ptCount val="1"/>
                <c:pt idx="0">
                  <c:v>январь - июнь 2022 г.</c:v>
                </c:pt>
              </c:strCache>
            </c:strRef>
          </c:tx>
          <c:spPr>
            <a:solidFill>
              <a:srgbClr val="00B050">
                <a:alpha val="90000"/>
              </a:srgbClr>
            </a:solidFill>
            <a:ln>
              <a:noFill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7033"/>
                        </a:solidFill>
                      </a:rPr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7033"/>
                        </a:solidFill>
                      </a:rPr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7033"/>
                        </a:solidFill>
                      </a:rPr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7033"/>
                        </a:solidFill>
                      </a:rPr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задержанным'!$B$4:$B$17</c:f>
              <c:strCache>
                <c:ptCount val="14"/>
                <c:pt idx="0">
                  <c:v>Вилейский
район</c:v>
                </c:pt>
                <c:pt idx="1">
                  <c:v>Воложинский
район</c:v>
                </c:pt>
                <c:pt idx="2">
                  <c:v>Дзержинский
район</c:v>
                </c:pt>
                <c:pt idx="3">
                  <c:v>Копыльский
район</c:v>
                </c:pt>
                <c:pt idx="4">
                  <c:v>Крупский
район</c:v>
                </c:pt>
                <c:pt idx="5">
                  <c:v>Логойский
район</c:v>
                </c:pt>
                <c:pt idx="6">
                  <c:v>Любанский 
район</c:v>
                </c:pt>
                <c:pt idx="7">
                  <c:v>Мядельский
район</c:v>
                </c:pt>
                <c:pt idx="8">
                  <c:v>Несвижский
 район</c:v>
                </c:pt>
                <c:pt idx="9">
                  <c:v>Солигорский
район</c:v>
                </c:pt>
                <c:pt idx="10">
                  <c:v>Стародорожский
район</c:v>
                </c:pt>
                <c:pt idx="11">
                  <c:v>Столбцовский
район</c:v>
                </c:pt>
                <c:pt idx="12">
                  <c:v>Узденский
район</c:v>
                </c:pt>
                <c:pt idx="13">
                  <c:v>Червенский
район</c:v>
                </c:pt>
              </c:strCache>
            </c:strRef>
          </c:cat>
          <c:val>
            <c:numRef>
              <c:f>'К задержанным'!$D$4:$D$17</c:f>
              <c:numCache>
                <c:formatCode>General</c:formatCode>
                <c:ptCount val="14"/>
                <c:pt idx="0">
                  <c:v>3</c:v>
                </c:pt>
                <c:pt idx="1">
                  <c:v>1</c:v>
                </c:pt>
                <c:pt idx="2">
                  <c:v>4</c:v>
                </c:pt>
                <c:pt idx="3">
                  <c:v>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3</c:v>
                </c:pt>
                <c:pt idx="8">
                  <c:v>5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  <c:pt idx="1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axId val="67448192"/>
        <c:axId val="70022272"/>
      </c:barChart>
      <c:catAx>
        <c:axId val="6744819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 anchor="ctr" anchorCtr="0"/>
          <a:lstStyle/>
          <a:p>
            <a:pPr>
              <a:defRPr sz="15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0022272"/>
        <c:crosses val="autoZero"/>
        <c:auto val="1"/>
        <c:lblAlgn val="ctr"/>
        <c:lblOffset val="100"/>
        <c:noMultiLvlLbl val="0"/>
      </c:catAx>
      <c:valAx>
        <c:axId val="700222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67448192"/>
        <c:crosses val="autoZero"/>
        <c:crossBetween val="between"/>
      </c:valAx>
      <c:spPr>
        <a:noFill/>
        <a:scene3d>
          <a:camera prst="orthographicFront"/>
          <a:lightRig rig="threePt" dir="t"/>
        </a:scene3d>
        <a:sp3d>
          <a:bevelT w="6350"/>
        </a:sp3d>
      </c:spPr>
    </c:plotArea>
    <c:legend>
      <c:legendPos val="r"/>
      <c:layout>
        <c:manualLayout>
          <c:xMode val="edge"/>
          <c:yMode val="edge"/>
          <c:x val="0.22876359652751144"/>
          <c:y val="0.87419084511443179"/>
          <c:w val="0.52816039828832284"/>
          <c:h val="0.10987190659371181"/>
        </c:manualLayout>
      </c:layout>
      <c:overlay val="0"/>
      <c:txPr>
        <a:bodyPr/>
        <a:lstStyle/>
        <a:p>
          <a:pPr>
            <a:defRPr sz="15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7 месяцев 2022 года</a:t>
            </a:r>
          </a:p>
        </c:rich>
      </c:tx>
      <c:layout>
        <c:manualLayout>
          <c:xMode val="edge"/>
          <c:yMode val="edge"/>
          <c:x val="0.35646830463072038"/>
          <c:y val="5.0406194365696128E-2"/>
        </c:manualLayout>
      </c:layout>
      <c:overlay val="0"/>
    </c:title>
    <c:autoTitleDeleted val="0"/>
    <c:view3D>
      <c:rotX val="40"/>
      <c:rotY val="17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454713130605179"/>
          <c:y val="0.21568865725254885"/>
          <c:w val="0.78989488204495539"/>
          <c:h val="0.70775759617306822"/>
        </c:manualLayout>
      </c:layout>
      <c:pie3DChart>
        <c:varyColors val="1"/>
        <c:ser>
          <c:idx val="0"/>
          <c:order val="0"/>
          <c:tx>
            <c:strRef>
              <c:f>'к потерпевшим'!$F$4</c:f>
              <c:strCache>
                <c:ptCount val="1"/>
                <c:pt idx="0">
                  <c:v>7 месяцев 2022 года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explosion val="3"/>
          <c:dPt>
            <c:idx val="0"/>
            <c:bubble3D val="0"/>
            <c:spPr>
              <a:solidFill>
                <a:srgbClr val="FF33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dPt>
            <c:idx val="4"/>
            <c:bubble3D val="0"/>
            <c:spPr>
              <a:solidFill>
                <a:srgbClr val="FF9999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dPt>
            <c:idx val="5"/>
            <c:bubble3D val="0"/>
            <c:spPr>
              <a:solidFill>
                <a:srgbClr val="FFC000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3.6288684033121896E-2"/>
                  <c:y val="5.1692791953472067E-2"/>
                </c:manualLayout>
              </c:layout>
              <c:tx>
                <c:rich>
                  <a:bodyPr/>
                  <a:lstStyle/>
                  <a:p>
                    <a:pPr>
                      <a:defRPr sz="1400" b="1" spc="-50" baseline="0">
                        <a:latin typeface="Arial Black" panose="020B0A04020102020204" pitchFamily="34" charset="0"/>
                      </a:defRPr>
                    </a:pPr>
                    <a:r>
                      <a:rPr lang="ru-RU" sz="1400" spc="-50" baseline="0">
                        <a:latin typeface="Arial Black" panose="020B0A04020102020204" pitchFamily="34" charset="0"/>
                      </a:rPr>
                      <a:t>21.1</a:t>
                    </a:r>
                    <a:r>
                      <a:rPr lang="en-US" sz="1400" spc="-50" baseline="0">
                        <a:latin typeface="Arial Black" panose="020B0A04020102020204" pitchFamily="34" charset="0"/>
                      </a:rPr>
                      <a:t>%</a:t>
                    </a:r>
                    <a:endParaRPr lang="ru-RU" sz="1400" spc="-50" baseline="0">
                      <a:latin typeface="Arial Black" panose="020B0A04020102020204" pitchFamily="34" charset="0"/>
                    </a:endParaRPr>
                  </a:p>
                  <a:p>
                    <a:pPr>
                      <a:defRPr sz="1400" b="1" spc="-50" baseline="0">
                        <a:latin typeface="Arial Black" panose="020B0A04020102020204" pitchFamily="34" charset="0"/>
                      </a:defRPr>
                    </a:pPr>
                    <a:r>
                      <a:rPr lang="ru-RU" sz="1400" spc="-50" baseline="0">
                        <a:latin typeface="Arial Black" panose="020B0A04020102020204" pitchFamily="34" charset="0"/>
                      </a:rPr>
                      <a:t>(3 чел.)</a:t>
                    </a:r>
                    <a:endParaRPr lang="en-US" spc="-50" baseline="0"/>
                  </a:p>
                </c:rich>
              </c:tx>
              <c:spPr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4064830611648016E-2"/>
                  <c:y val="-6.6051900829436405E-2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21,1</a:t>
                    </a:r>
                    <a:r>
                      <a:rPr lang="en-US" sz="1400">
                        <a:latin typeface="Arial Black" panose="020B0A04020102020204" pitchFamily="34" charset="0"/>
                      </a:rPr>
                      <a:t>%</a:t>
                    </a:r>
                    <a:r>
                      <a:rPr lang="ru-RU" sz="1400">
                        <a:latin typeface="Arial Black" panose="020B0A04020102020204" pitchFamily="34" charset="0"/>
                      </a:rPr>
                      <a:t> </a:t>
                    </a:r>
                  </a:p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(3 чел.)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8880732892630603E-2"/>
                  <c:y val="-0.1550783758604159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53,8%</a:t>
                    </a:r>
                  </a:p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(7чел.)</a:t>
                    </a:r>
                    <a:endParaRPr lang="en-US" sz="180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7144764800241877"/>
                  <c:y val="-0.20531721171520936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23,4</a:t>
                    </a:r>
                    <a:r>
                      <a:rPr lang="en-US" sz="1400">
                        <a:latin typeface="Arial Black" panose="020B0A04020102020204" pitchFamily="34" charset="0"/>
                      </a:rPr>
                      <a:t>%</a:t>
                    </a:r>
                    <a:endParaRPr lang="ru-RU" sz="1400">
                      <a:latin typeface="Arial Black" panose="020B0A04020102020204" pitchFamily="34" charset="0"/>
                    </a:endParaRPr>
                  </a:p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(15 чел.)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 Black" panose="020B0A040201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'к потерпевшим'!$E$5:$E$7</c:f>
              <c:strCache>
                <c:ptCount val="3"/>
                <c:pt idx="0">
                  <c:v>Организации республиканской формы собственности</c:v>
                </c:pt>
                <c:pt idx="1">
                  <c:v>Организации коммунальной формы собственности</c:v>
                </c:pt>
                <c:pt idx="2">
                  <c:v>Организации  без ведомственной подчиненности</c:v>
                </c:pt>
              </c:strCache>
            </c:strRef>
          </c:cat>
          <c:val>
            <c:numRef>
              <c:f>'к потерпевшим'!$F$5:$F$7</c:f>
              <c:numCache>
                <c:formatCode>0.0%</c:formatCode>
                <c:ptCount val="3"/>
                <c:pt idx="0">
                  <c:v>0.23100000000000001</c:v>
                </c:pt>
                <c:pt idx="1">
                  <c:v>0.23100000000000001</c:v>
                </c:pt>
                <c:pt idx="2">
                  <c:v>0.53800000000000003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noFill/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3255320162343603E-2"/>
          <c:y val="0.12814823926089342"/>
          <c:w val="0.97415527930068913"/>
          <c:h val="0.442877378703953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'К погибшим'!$C$3</c:f>
              <c:strCache>
                <c:ptCount val="1"/>
                <c:pt idx="0">
                  <c:v>январь - июль 2020 г.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</c:spPr>
          <c:invertIfNegative val="0"/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погибшим'!$B$4:$B$10</c:f>
              <c:strCache>
                <c:ptCount val="7"/>
                <c:pt idx="0">
                  <c:v>Воложинский
район</c:v>
                </c:pt>
                <c:pt idx="1">
                  <c:v>Логойский 
район</c:v>
                </c:pt>
                <c:pt idx="2">
                  <c:v>Минский 
район</c:v>
                </c:pt>
                <c:pt idx="3">
                  <c:v>Пуховичский 
район</c:v>
                </c:pt>
                <c:pt idx="4">
                  <c:v>Смолевичский
район</c:v>
                </c:pt>
                <c:pt idx="5">
                  <c:v>Солигорский
район</c:v>
                </c:pt>
                <c:pt idx="6">
                  <c:v>Червенский
район</c:v>
                </c:pt>
              </c:strCache>
            </c:strRef>
          </c:cat>
          <c:val>
            <c:numRef>
              <c:f>'К погибшим'!$C$4:$C$10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4</c:v>
                </c:pt>
                <c:pt idx="3">
                  <c:v>0.1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</c:numCache>
            </c:numRef>
          </c:val>
        </c:ser>
        <c:ser>
          <c:idx val="1"/>
          <c:order val="1"/>
          <c:tx>
            <c:strRef>
              <c:f>'К погибшим'!$D$3</c:f>
              <c:strCache>
                <c:ptCount val="1"/>
                <c:pt idx="0">
                  <c:v>январь - июль 2021 г.</c:v>
                </c:pt>
              </c:strCache>
            </c:strRef>
          </c:tx>
          <c:spPr>
            <a:solidFill>
              <a:schemeClr val="bg2">
                <a:lumMod val="25000"/>
                <a:alpha val="90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7033"/>
                        </a:solidFill>
                      </a:rPr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7033"/>
                        </a:solidFill>
                      </a:rPr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7033"/>
                        </a:solidFill>
                      </a:rPr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007033"/>
                        </a:solidFill>
                      </a:rPr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погибшим'!$B$4:$B$10</c:f>
              <c:strCache>
                <c:ptCount val="7"/>
                <c:pt idx="0">
                  <c:v>Воложинский
район</c:v>
                </c:pt>
                <c:pt idx="1">
                  <c:v>Логойский 
район</c:v>
                </c:pt>
                <c:pt idx="2">
                  <c:v>Минский 
район</c:v>
                </c:pt>
                <c:pt idx="3">
                  <c:v>Пуховичский 
район</c:v>
                </c:pt>
                <c:pt idx="4">
                  <c:v>Смолевичский
район</c:v>
                </c:pt>
                <c:pt idx="5">
                  <c:v>Солигорский
район</c:v>
                </c:pt>
                <c:pt idx="6">
                  <c:v>Червенский
район</c:v>
                </c:pt>
              </c:strCache>
            </c:strRef>
          </c:cat>
          <c:val>
            <c:numRef>
              <c:f>'К погибшим'!$D$4:$D$10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4</c:v>
                </c:pt>
                <c:pt idx="3">
                  <c:v>2</c:v>
                </c:pt>
                <c:pt idx="4">
                  <c:v>1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axId val="81972224"/>
        <c:axId val="81982208"/>
      </c:barChart>
      <c:catAx>
        <c:axId val="8197222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 anchor="t" anchorCtr="0"/>
          <a:lstStyle/>
          <a:p>
            <a:pPr>
              <a:defRPr sz="15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81982208"/>
        <c:crosses val="autoZero"/>
        <c:auto val="1"/>
        <c:lblAlgn val="ctr"/>
        <c:lblOffset val="100"/>
        <c:noMultiLvlLbl val="0"/>
      </c:catAx>
      <c:valAx>
        <c:axId val="81982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81972224"/>
        <c:crosses val="autoZero"/>
        <c:crossBetween val="between"/>
      </c:valAx>
      <c:spPr>
        <a:noFill/>
        <a:ln>
          <a:noFill/>
        </a:ln>
        <a:scene3d>
          <a:camera prst="orthographicFront"/>
          <a:lightRig rig="threePt" dir="t"/>
        </a:scene3d>
        <a:sp3d>
          <a:bevelT w="6350"/>
        </a:sp3d>
      </c:spPr>
    </c:plotArea>
    <c:legend>
      <c:legendPos val="r"/>
      <c:layout>
        <c:manualLayout>
          <c:xMode val="edge"/>
          <c:yMode val="edge"/>
          <c:x val="0.14853437016647991"/>
          <c:y val="0.88929514886353023"/>
          <c:w val="0.70008016906196191"/>
          <c:h val="9.4154441393637045E-2"/>
        </c:manualLayout>
      </c:layout>
      <c:overlay val="0"/>
      <c:txPr>
        <a:bodyPr/>
        <a:lstStyle/>
        <a:p>
          <a:pPr>
            <a:defRPr sz="15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7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1763662550537729"/>
          <c:w val="1"/>
          <c:h val="0.54807570250968152"/>
        </c:manualLayout>
      </c:layout>
      <c:bar3DChart>
        <c:barDir val="col"/>
        <c:grouping val="clustered"/>
        <c:varyColors val="0"/>
        <c:ser>
          <c:idx val="2"/>
          <c:order val="0"/>
          <c:tx>
            <c:strRef>
              <c:f>'к ДТП'!$C$5</c:f>
              <c:strCache>
                <c:ptCount val="1"/>
                <c:pt idx="0">
                  <c:v>Количество дорожно-транспортных происшествий</c:v>
                </c:pt>
              </c:strCache>
            </c:strRef>
          </c:tx>
          <c:spPr>
            <a:solidFill>
              <a:srgbClr val="2A65AC">
                <a:alpha val="93725"/>
              </a:srgbClr>
            </a:solidFill>
          </c:spPr>
          <c:invertIfNegative val="0"/>
          <c:dLbls>
            <c:dLbl>
              <c:idx val="0"/>
              <c:layout>
                <c:manualLayout>
                  <c:x val="1.4772464292403331E-2"/>
                  <c:y val="0.228259601254578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470339667952063E-2"/>
                  <c:y val="0.23729929302012737"/>
                </c:manualLayout>
              </c:layout>
              <c:spPr>
                <a:solidFill>
                  <a:sysClr val="window" lastClr="FFFFFF"/>
                </a:solidFill>
              </c:spPr>
              <c:txPr>
                <a:bodyPr/>
                <a:lstStyle/>
                <a:p>
                  <a:pPr>
                    <a:defRPr sz="2000" b="1">
                      <a:solidFill>
                        <a:srgbClr val="FF0000"/>
                      </a:solidFill>
                      <a:latin typeface="Arial Black" panose="020B0A040201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 sz="2000" b="1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ДТП'!$D$4:$E$4</c:f>
              <c:strCache>
                <c:ptCount val="2"/>
                <c:pt idx="0">
                  <c:v> 7 месяцев 2021 года</c:v>
                </c:pt>
                <c:pt idx="1">
                  <c:v>7 месяцев 2022 года</c:v>
                </c:pt>
              </c:strCache>
            </c:strRef>
          </c:cat>
          <c:val>
            <c:numRef>
              <c:f>'к ДТП'!$D$5:$E$5</c:f>
              <c:numCache>
                <c:formatCode>0</c:formatCode>
                <c:ptCount val="2"/>
                <c:pt idx="0">
                  <c:v>346</c:v>
                </c:pt>
                <c:pt idx="1">
                  <c:v>363</c:v>
                </c:pt>
              </c:numCache>
            </c:numRef>
          </c:val>
          <c:shape val="box"/>
        </c:ser>
        <c:ser>
          <c:idx val="4"/>
          <c:order val="1"/>
          <c:tx>
            <c:strRef>
              <c:f>'к ДТП'!$C$6</c:f>
              <c:strCache>
                <c:ptCount val="1"/>
                <c:pt idx="0">
                  <c:v>Численность погибших в результате ДТП, человек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94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9989686039978142E-2"/>
                  <c:y val="8.1279582392033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382925194691628E-2"/>
                  <c:y val="8.32652528049720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ДТП'!$D$4:$E$4</c:f>
              <c:strCache>
                <c:ptCount val="2"/>
                <c:pt idx="0">
                  <c:v> 7 месяцев 2021 года</c:v>
                </c:pt>
                <c:pt idx="1">
                  <c:v>7 месяцев 2022 года</c:v>
                </c:pt>
              </c:strCache>
            </c:strRef>
          </c:cat>
          <c:val>
            <c:numRef>
              <c:f>'к ДТП'!$D$6:$E$6</c:f>
              <c:numCache>
                <c:formatCode>0</c:formatCode>
                <c:ptCount val="2"/>
                <c:pt idx="0">
                  <c:v>73</c:v>
                </c:pt>
                <c:pt idx="1">
                  <c:v>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8"/>
        <c:gapDepth val="42"/>
        <c:shape val="cylinder"/>
        <c:axId val="69834240"/>
        <c:axId val="69835776"/>
        <c:axId val="0"/>
      </c:bar3DChart>
      <c:catAx>
        <c:axId val="69834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anchor="t" anchorCtr="0"/>
          <a:lstStyle/>
          <a:p>
            <a:pPr>
              <a:defRPr sz="16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69835776"/>
        <c:crosses val="autoZero"/>
        <c:auto val="1"/>
        <c:lblAlgn val="ctr"/>
        <c:lblOffset val="1"/>
        <c:noMultiLvlLbl val="0"/>
      </c:catAx>
      <c:valAx>
        <c:axId val="6983577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6983424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6004785310592728"/>
          <c:y val="0.82793169944405065"/>
          <c:w val="0.67693564962316011"/>
          <c:h val="0.11010666564247513"/>
        </c:manualLayout>
      </c:layout>
      <c:overlay val="0"/>
      <c:spPr>
        <a:ln>
          <a:noFill/>
        </a:ln>
      </c:spPr>
      <c:txPr>
        <a:bodyPr/>
        <a:lstStyle/>
        <a:p>
          <a:pPr>
            <a:defRPr sz="15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4348808118182928E-3"/>
          <c:y val="0.14196252499722253"/>
          <c:w val="0.97415527930068913"/>
          <c:h val="0.357675753041328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'К погибшим'!$C$3</c:f>
              <c:strCache>
                <c:ptCount val="1"/>
                <c:pt idx="0">
                  <c:v>январь - июль 2021 г.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погибшим'!$B$4:$B$13</c:f>
              <c:strCache>
                <c:ptCount val="10"/>
                <c:pt idx="0">
                  <c:v>Борисовский
район</c:v>
                </c:pt>
                <c:pt idx="1">
                  <c:v>Воложинский
район</c:v>
                </c:pt>
                <c:pt idx="2">
                  <c:v>Дзерджинский
район</c:v>
                </c:pt>
                <c:pt idx="3">
                  <c:v>Клецкий
район </c:v>
                </c:pt>
                <c:pt idx="4">
                  <c:v>Логойский
район </c:v>
                </c:pt>
                <c:pt idx="5">
                  <c:v>Молодечненский
район</c:v>
                </c:pt>
                <c:pt idx="6">
                  <c:v>Стародорожский
район</c:v>
                </c:pt>
                <c:pt idx="7">
                  <c:v>Столбцовский
район</c:v>
                </c:pt>
                <c:pt idx="8">
                  <c:v>Узденский
район</c:v>
                </c:pt>
                <c:pt idx="9">
                  <c:v>Червенский
район</c:v>
                </c:pt>
              </c:strCache>
            </c:strRef>
          </c:cat>
          <c:val>
            <c:numRef>
              <c:f>'К погибшим'!$C$4:$C$13</c:f>
              <c:numCache>
                <c:formatCode>General</c:formatCode>
                <c:ptCount val="10"/>
                <c:pt idx="0">
                  <c:v>6</c:v>
                </c:pt>
                <c:pt idx="1">
                  <c:v>1</c:v>
                </c:pt>
                <c:pt idx="2">
                  <c:v>0.1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2</c:v>
                </c:pt>
                <c:pt idx="7">
                  <c:v>0.1</c:v>
                </c:pt>
                <c:pt idx="8">
                  <c:v>0.1</c:v>
                </c:pt>
                <c:pt idx="9">
                  <c:v>2</c:v>
                </c:pt>
              </c:numCache>
            </c:numRef>
          </c:val>
        </c:ser>
        <c:ser>
          <c:idx val="1"/>
          <c:order val="1"/>
          <c:tx>
            <c:strRef>
              <c:f>'К погибшим'!$D$3</c:f>
              <c:strCache>
                <c:ptCount val="1"/>
                <c:pt idx="0">
                  <c:v>январь - июль 2022 г.</c:v>
                </c:pt>
              </c:strCache>
            </c:strRef>
          </c:tx>
          <c:spPr>
            <a:solidFill>
              <a:schemeClr val="tx2">
                <a:lumMod val="75000"/>
                <a:alpha val="90000"/>
              </a:schemeClr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800">
                    <a:solidFill>
                      <a:srgbClr val="FF0000"/>
                    </a:solidFill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погибшим'!$B$4:$B$13</c:f>
              <c:strCache>
                <c:ptCount val="10"/>
                <c:pt idx="0">
                  <c:v>Борисовский
район</c:v>
                </c:pt>
                <c:pt idx="1">
                  <c:v>Воложинский
район</c:v>
                </c:pt>
                <c:pt idx="2">
                  <c:v>Дзерджинский
район</c:v>
                </c:pt>
                <c:pt idx="3">
                  <c:v>Клецкий
район </c:v>
                </c:pt>
                <c:pt idx="4">
                  <c:v>Логойский
район </c:v>
                </c:pt>
                <c:pt idx="5">
                  <c:v>Молодечненский
район</c:v>
                </c:pt>
                <c:pt idx="6">
                  <c:v>Стародорожский
район</c:v>
                </c:pt>
                <c:pt idx="7">
                  <c:v>Столбцовский
район</c:v>
                </c:pt>
                <c:pt idx="8">
                  <c:v>Узденский
район</c:v>
                </c:pt>
                <c:pt idx="9">
                  <c:v>Червенский
район</c:v>
                </c:pt>
              </c:strCache>
            </c:strRef>
          </c:cat>
          <c:val>
            <c:numRef>
              <c:f>'К погибшим'!$D$4:$D$13</c:f>
              <c:numCache>
                <c:formatCode>General</c:formatCode>
                <c:ptCount val="10"/>
                <c:pt idx="0">
                  <c:v>10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5</c:v>
                </c:pt>
                <c:pt idx="6">
                  <c:v>3</c:v>
                </c:pt>
                <c:pt idx="7">
                  <c:v>5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axId val="22587264"/>
        <c:axId val="22588800"/>
      </c:barChart>
      <c:catAx>
        <c:axId val="2258726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 anchor="t" anchorCtr="0"/>
          <a:lstStyle/>
          <a:p>
            <a:pPr>
              <a:defRPr sz="15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2588800"/>
        <c:crosses val="autoZero"/>
        <c:auto val="1"/>
        <c:lblAlgn val="ctr"/>
        <c:lblOffset val="100"/>
        <c:noMultiLvlLbl val="0"/>
      </c:catAx>
      <c:valAx>
        <c:axId val="225888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2587264"/>
        <c:crosses val="autoZero"/>
        <c:crossBetween val="between"/>
      </c:valAx>
      <c:spPr>
        <a:noFill/>
        <a:scene3d>
          <a:camera prst="orthographicFront"/>
          <a:lightRig rig="threePt" dir="t"/>
        </a:scene3d>
        <a:sp3d>
          <a:bevelT w="6350"/>
        </a:sp3d>
      </c:spPr>
    </c:plotArea>
    <c:legend>
      <c:legendPos val="r"/>
      <c:layout>
        <c:manualLayout>
          <c:xMode val="edge"/>
          <c:yMode val="edge"/>
          <c:x val="0.15235480951700522"/>
          <c:y val="0.88051531178301756"/>
          <c:w val="0.70008016906196191"/>
          <c:h val="8.770698464333547E-2"/>
        </c:manualLayout>
      </c:layout>
      <c:overlay val="0"/>
      <c:txPr>
        <a:bodyPr/>
        <a:lstStyle/>
        <a:p>
          <a:pPr>
            <a:defRPr sz="15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8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306356970002705"/>
          <c:w val="1"/>
          <c:h val="0.53429678532523273"/>
        </c:manualLayout>
      </c:layout>
      <c:bar3DChart>
        <c:barDir val="col"/>
        <c:grouping val="clustered"/>
        <c:varyColors val="0"/>
        <c:ser>
          <c:idx val="2"/>
          <c:order val="0"/>
          <c:tx>
            <c:strRef>
              <c:f>ктравматизму!$C$5</c:f>
              <c:strCache>
                <c:ptCount val="1"/>
                <c:pt idx="0">
                  <c:v>Количество пожаров</c:v>
                </c:pt>
              </c:strCache>
            </c:strRef>
          </c:tx>
          <c:spPr>
            <a:solidFill>
              <a:srgbClr val="FF3300">
                <a:alpha val="93725"/>
              </a:srgbClr>
            </a:solidFill>
          </c:spPr>
          <c:invertIfNegative val="0"/>
          <c:dLbls>
            <c:dLbl>
              <c:idx val="0"/>
              <c:layout>
                <c:manualLayout>
                  <c:x val="-6.0812339806497794E-3"/>
                  <c:y val="0.220831560400353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6657789477195119E-4"/>
                  <c:y val="0.237299293020127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2000" b="1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ктравматизму!$D$4:$E$4</c:f>
              <c:strCache>
                <c:ptCount val="2"/>
                <c:pt idx="0">
                  <c:v> 7 месяцев 2021 года</c:v>
                </c:pt>
                <c:pt idx="1">
                  <c:v>7 месяцев 2022 года</c:v>
                </c:pt>
              </c:strCache>
            </c:strRef>
          </c:cat>
          <c:val>
            <c:numRef>
              <c:f>ктравматизму!$D$5:$E$5</c:f>
              <c:numCache>
                <c:formatCode>0</c:formatCode>
                <c:ptCount val="2"/>
                <c:pt idx="0">
                  <c:v>888</c:v>
                </c:pt>
                <c:pt idx="1">
                  <c:v>869</c:v>
                </c:pt>
              </c:numCache>
            </c:numRef>
          </c:val>
          <c:shape val="box"/>
        </c:ser>
        <c:ser>
          <c:idx val="4"/>
          <c:order val="1"/>
          <c:tx>
            <c:strRef>
              <c:f>ктравматизму!$C$6</c:f>
              <c:strCache>
                <c:ptCount val="1"/>
                <c:pt idx="0">
                  <c:v>Численность погибших в результате пожаров, человек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94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8686329897912322E-2"/>
                  <c:y val="-3.01411766426132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776158845246983E-2"/>
                  <c:y val="-3.726200659457958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0000"/>
                        </a:solidFill>
                      </a:rPr>
                      <a:t>102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ктравматизму!$D$4:$E$4</c:f>
              <c:strCache>
                <c:ptCount val="2"/>
                <c:pt idx="0">
                  <c:v> 7 месяцев 2021 года</c:v>
                </c:pt>
                <c:pt idx="1">
                  <c:v>7 месяцев 2022 года</c:v>
                </c:pt>
              </c:strCache>
            </c:strRef>
          </c:cat>
          <c:val>
            <c:numRef>
              <c:f>ктравматизму!$D$6:$E$6</c:f>
              <c:numCache>
                <c:formatCode>0</c:formatCode>
                <c:ptCount val="2"/>
                <c:pt idx="0">
                  <c:v>81</c:v>
                </c:pt>
                <c:pt idx="1">
                  <c:v>102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8"/>
        <c:gapDepth val="42"/>
        <c:shape val="cylinder"/>
        <c:axId val="70963200"/>
        <c:axId val="70964736"/>
        <c:axId val="0"/>
      </c:bar3DChart>
      <c:catAx>
        <c:axId val="70963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anchor="t" anchorCtr="0"/>
          <a:lstStyle/>
          <a:p>
            <a:pPr>
              <a:defRPr sz="16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0964736"/>
        <c:crosses val="autoZero"/>
        <c:auto val="1"/>
        <c:lblAlgn val="ctr"/>
        <c:lblOffset val="1"/>
        <c:noMultiLvlLbl val="0"/>
      </c:catAx>
      <c:valAx>
        <c:axId val="7096473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709632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0351694793768433"/>
          <c:y val="0.8756785540151456"/>
          <c:w val="0.75047664954789983"/>
          <c:h val="0.10797170367101057"/>
        </c:manualLayout>
      </c:layout>
      <c:overlay val="0"/>
      <c:spPr>
        <a:ln>
          <a:noFill/>
        </a:ln>
      </c:spPr>
      <c:txPr>
        <a:bodyPr/>
        <a:lstStyle/>
        <a:p>
          <a:pPr>
            <a:defRPr sz="15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8879212448014196E-3"/>
          <c:y val="0.17293065527441395"/>
          <c:w val="0.98306963778524814"/>
          <c:h val="0.358884603099655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'К погибшим'!$C$3</c:f>
              <c:strCache>
                <c:ptCount val="1"/>
                <c:pt idx="0">
                  <c:v>январь - июль 2021 г.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погибшим'!$B$4:$B$15</c:f>
              <c:strCache>
                <c:ptCount val="12"/>
                <c:pt idx="0">
                  <c:v>Березинский
район</c:v>
                </c:pt>
                <c:pt idx="1">
                  <c:v>Клецкий 
район</c:v>
                </c:pt>
                <c:pt idx="2">
                  <c:v>Копыльский
район</c:v>
                </c:pt>
                <c:pt idx="3">
                  <c:v>Крупский
район</c:v>
                </c:pt>
                <c:pt idx="4">
                  <c:v>Логойский
район</c:v>
                </c:pt>
                <c:pt idx="5">
                  <c:v>Молодечненский
район</c:v>
                </c:pt>
                <c:pt idx="6">
                  <c:v>Мядельский
район</c:v>
                </c:pt>
                <c:pt idx="7">
                  <c:v>Пуховичский
район</c:v>
                </c:pt>
                <c:pt idx="8">
                  <c:v>Смолевичский
район</c:v>
                </c:pt>
                <c:pt idx="9">
                  <c:v>Солигорский
район</c:v>
                </c:pt>
                <c:pt idx="10">
                  <c:v>Стародорожский
район</c:v>
                </c:pt>
                <c:pt idx="11">
                  <c:v>Столбцовский
район</c:v>
                </c:pt>
              </c:strCache>
            </c:strRef>
          </c:cat>
          <c:val>
            <c:numRef>
              <c:f>'К погибшим'!$C$4:$C$15</c:f>
              <c:numCache>
                <c:formatCode>General</c:formatCode>
                <c:ptCount val="12"/>
                <c:pt idx="0">
                  <c:v>3</c:v>
                </c:pt>
                <c:pt idx="1">
                  <c:v>0.1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  <c:pt idx="7">
                  <c:v>5</c:v>
                </c:pt>
                <c:pt idx="8">
                  <c:v>1</c:v>
                </c:pt>
                <c:pt idx="9">
                  <c:v>3</c:v>
                </c:pt>
                <c:pt idx="10">
                  <c:v>1</c:v>
                </c:pt>
                <c:pt idx="11">
                  <c:v>2</c:v>
                </c:pt>
              </c:numCache>
            </c:numRef>
          </c:val>
        </c:ser>
        <c:ser>
          <c:idx val="1"/>
          <c:order val="1"/>
          <c:tx>
            <c:strRef>
              <c:f>'К погибшим'!$D$3</c:f>
              <c:strCache>
                <c:ptCount val="1"/>
                <c:pt idx="0">
                  <c:v>январь - июль 2022 г.</c:v>
                </c:pt>
              </c:strCache>
            </c:strRef>
          </c:tx>
          <c:spPr>
            <a:solidFill>
              <a:srgbClr val="E42E0A">
                <a:alpha val="89804"/>
              </a:srgbClr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800">
                    <a:solidFill>
                      <a:srgbClr val="FF0000"/>
                    </a:solidFill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погибшим'!$B$4:$B$15</c:f>
              <c:strCache>
                <c:ptCount val="12"/>
                <c:pt idx="0">
                  <c:v>Березинский
район</c:v>
                </c:pt>
                <c:pt idx="1">
                  <c:v>Клецкий 
район</c:v>
                </c:pt>
                <c:pt idx="2">
                  <c:v>Копыльский
район</c:v>
                </c:pt>
                <c:pt idx="3">
                  <c:v>Крупский
район</c:v>
                </c:pt>
                <c:pt idx="4">
                  <c:v>Логойский
район</c:v>
                </c:pt>
                <c:pt idx="5">
                  <c:v>Молодечненский
район</c:v>
                </c:pt>
                <c:pt idx="6">
                  <c:v>Мядельский
район</c:v>
                </c:pt>
                <c:pt idx="7">
                  <c:v>Пуховичский
район</c:v>
                </c:pt>
                <c:pt idx="8">
                  <c:v>Смолевичский
район</c:v>
                </c:pt>
                <c:pt idx="9">
                  <c:v>Солигорский
район</c:v>
                </c:pt>
                <c:pt idx="10">
                  <c:v>Стародорожский
район</c:v>
                </c:pt>
                <c:pt idx="11">
                  <c:v>Столбцовский
район</c:v>
                </c:pt>
              </c:strCache>
            </c:strRef>
          </c:cat>
          <c:val>
            <c:numRef>
              <c:f>'К погибшим'!$D$4:$D$15</c:f>
              <c:numCache>
                <c:formatCode>General</c:formatCode>
                <c:ptCount val="12"/>
                <c:pt idx="0">
                  <c:v>5</c:v>
                </c:pt>
                <c:pt idx="1">
                  <c:v>1</c:v>
                </c:pt>
                <c:pt idx="2">
                  <c:v>6</c:v>
                </c:pt>
                <c:pt idx="3">
                  <c:v>3</c:v>
                </c:pt>
                <c:pt idx="4">
                  <c:v>6</c:v>
                </c:pt>
                <c:pt idx="5">
                  <c:v>8</c:v>
                </c:pt>
                <c:pt idx="6">
                  <c:v>4</c:v>
                </c:pt>
                <c:pt idx="7">
                  <c:v>7</c:v>
                </c:pt>
                <c:pt idx="8">
                  <c:v>6</c:v>
                </c:pt>
                <c:pt idx="9">
                  <c:v>8</c:v>
                </c:pt>
                <c:pt idx="10">
                  <c:v>6</c:v>
                </c:pt>
                <c:pt idx="11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axId val="71041024"/>
        <c:axId val="71042560"/>
      </c:barChart>
      <c:catAx>
        <c:axId val="7104102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5400000" vert="horz" anchor="t" anchorCtr="0"/>
          <a:lstStyle/>
          <a:p>
            <a:pPr>
              <a:defRPr sz="15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1042560"/>
        <c:crosses val="autoZero"/>
        <c:auto val="1"/>
        <c:lblAlgn val="ctr"/>
        <c:lblOffset val="100"/>
        <c:noMultiLvlLbl val="0"/>
      </c:catAx>
      <c:valAx>
        <c:axId val="710425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71041024"/>
        <c:crosses val="autoZero"/>
        <c:crossBetween val="between"/>
      </c:valAx>
      <c:spPr>
        <a:noFill/>
        <a:ln w="25400">
          <a:noFill/>
        </a:ln>
        <a:scene3d>
          <a:camera prst="orthographicFront"/>
          <a:lightRig rig="threePt" dir="t"/>
        </a:scene3d>
        <a:sp3d>
          <a:bevelT w="6350"/>
        </a:sp3d>
      </c:spPr>
    </c:plotArea>
    <c:legend>
      <c:legendPos val="r"/>
      <c:layout>
        <c:manualLayout>
          <c:xMode val="edge"/>
          <c:yMode val="edge"/>
          <c:x val="0.14853437016647991"/>
          <c:y val="0.90567345815742706"/>
          <c:w val="0.70008016906196191"/>
          <c:h val="7.7338629041217646E-2"/>
        </c:manualLayout>
      </c:layout>
      <c:overlay val="0"/>
      <c:txPr>
        <a:bodyPr/>
        <a:lstStyle/>
        <a:p>
          <a:pPr>
            <a:defRPr sz="15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8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1763662550537729"/>
          <c:w val="1"/>
          <c:h val="0.53429678532523273"/>
        </c:manualLayout>
      </c:layout>
      <c:bar3DChart>
        <c:barDir val="col"/>
        <c:grouping val="clustered"/>
        <c:varyColors val="0"/>
        <c:ser>
          <c:idx val="2"/>
          <c:order val="0"/>
          <c:tx>
            <c:strRef>
              <c:f>'к утоплениям'!$C$5</c:f>
              <c:strCache>
                <c:ptCount val="1"/>
                <c:pt idx="0">
                  <c:v>Численность погибших в результате случайных утоплений, человек</c:v>
                </c:pt>
              </c:strCache>
            </c:strRef>
          </c:tx>
          <c:spPr>
            <a:solidFill>
              <a:srgbClr val="00B0F0">
                <a:alpha val="94000"/>
              </a:srgbClr>
            </a:solidFill>
          </c:spPr>
          <c:invertIfNegative val="0"/>
          <c:dLbls>
            <c:dLbl>
              <c:idx val="0"/>
              <c:layout>
                <c:manualLayout>
                  <c:x val="1.4772464292403331E-2"/>
                  <c:y val="0.228259601254578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470339667952063E-2"/>
                  <c:y val="0.237299293020127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утоплениям'!$D$4:$E$4</c:f>
              <c:strCache>
                <c:ptCount val="2"/>
                <c:pt idx="0">
                  <c:v> 7 месяцев 2021 года</c:v>
                </c:pt>
                <c:pt idx="1">
                  <c:v>7 месяцев 2022 года</c:v>
                </c:pt>
              </c:strCache>
            </c:strRef>
          </c:cat>
          <c:val>
            <c:numRef>
              <c:f>'к утоплениям'!$D$5:$E$5</c:f>
              <c:numCache>
                <c:formatCode>0</c:formatCode>
                <c:ptCount val="2"/>
                <c:pt idx="0">
                  <c:v>57</c:v>
                </c:pt>
                <c:pt idx="1">
                  <c:v>43</c:v>
                </c:pt>
              </c:numCache>
            </c:numRef>
          </c:val>
        </c:ser>
        <c:ser>
          <c:idx val="4"/>
          <c:order val="1"/>
          <c:tx>
            <c:strRef>
              <c:f>'к утоплениям'!$C$6</c:f>
              <c:strCache>
                <c:ptCount val="1"/>
                <c:pt idx="0">
                  <c:v>из них в состоянии алкогольного опьянения, человек</c:v>
                </c:pt>
              </c:strCache>
            </c:strRef>
          </c:tx>
          <c:spPr>
            <a:solidFill>
              <a:srgbClr val="00B050">
                <a:alpha val="94000"/>
              </a:srgbClr>
            </a:solidFill>
          </c:spPr>
          <c:invertIfNegative val="0"/>
          <c:dLbls>
            <c:dLbl>
              <c:idx val="0"/>
              <c:layout>
                <c:manualLayout>
                  <c:x val="1.3472905329649043E-2"/>
                  <c:y val="0.157417001147836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989686039978142E-2"/>
                  <c:y val="0.10387076963568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утоплениям'!$D$4:$E$4</c:f>
              <c:strCache>
                <c:ptCount val="2"/>
                <c:pt idx="0">
                  <c:v> 7 месяцев 2021 года</c:v>
                </c:pt>
                <c:pt idx="1">
                  <c:v>7 месяцев 2022 года</c:v>
                </c:pt>
              </c:strCache>
            </c:strRef>
          </c:cat>
          <c:val>
            <c:numRef>
              <c:f>'к утоплениям'!$D$6:$E$6</c:f>
              <c:numCache>
                <c:formatCode>0</c:formatCode>
                <c:ptCount val="2"/>
                <c:pt idx="0">
                  <c:v>40</c:v>
                </c:pt>
                <c:pt idx="1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8"/>
        <c:gapDepth val="42"/>
        <c:shape val="cylinder"/>
        <c:axId val="71091712"/>
        <c:axId val="71093248"/>
        <c:axId val="0"/>
      </c:bar3DChart>
      <c:catAx>
        <c:axId val="71091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anchor="t" anchorCtr="0"/>
          <a:lstStyle/>
          <a:p>
            <a:pPr>
              <a:defRPr sz="16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1093248"/>
        <c:crosses val="autoZero"/>
        <c:auto val="1"/>
        <c:lblAlgn val="ctr"/>
        <c:lblOffset val="1"/>
        <c:noMultiLvlLbl val="0"/>
      </c:catAx>
      <c:valAx>
        <c:axId val="7109324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710917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4.3010752688172046E-2"/>
          <c:y val="0.85446523223594262"/>
          <c:w val="0.94933341543450767"/>
          <c:h val="0.11582260434715858"/>
        </c:manualLayout>
      </c:layout>
      <c:overlay val="0"/>
      <c:spPr>
        <a:ln>
          <a:noFill/>
        </a:ln>
      </c:spPr>
      <c:txPr>
        <a:bodyPr/>
        <a:lstStyle/>
        <a:p>
          <a:pPr>
            <a:defRPr sz="13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3255320162343603E-2"/>
          <c:y val="0.14541256898291272"/>
          <c:w val="0.97415527930068913"/>
          <c:h val="0.432437785222127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'К погибшим'!$C$3</c:f>
              <c:strCache>
                <c:ptCount val="1"/>
                <c:pt idx="0">
                  <c:v>январь - июль 2021 г.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погибшим'!$B$4:$B$9</c:f>
              <c:strCache>
                <c:ptCount val="6"/>
                <c:pt idx="0">
                  <c:v>Березинский
район</c:v>
                </c:pt>
                <c:pt idx="1">
                  <c:v>Крупский
район</c:v>
                </c:pt>
                <c:pt idx="2">
                  <c:v>Минский 
район</c:v>
                </c:pt>
                <c:pt idx="3">
                  <c:v>Несвижский
район</c:v>
                </c:pt>
                <c:pt idx="4">
                  <c:v>Червенский
район</c:v>
                </c:pt>
                <c:pt idx="5">
                  <c:v>город
Жодино</c:v>
                </c:pt>
              </c:strCache>
            </c:strRef>
          </c:cat>
          <c:val>
            <c:numRef>
              <c:f>'К погибшим'!$C$4:$C$9</c:f>
              <c:numCache>
                <c:formatCode>General</c:formatCode>
                <c:ptCount val="6"/>
                <c:pt idx="0">
                  <c:v>0.1</c:v>
                </c:pt>
                <c:pt idx="1">
                  <c:v>1</c:v>
                </c:pt>
                <c:pt idx="2">
                  <c:v>5</c:v>
                </c:pt>
                <c:pt idx="3">
                  <c:v>1</c:v>
                </c:pt>
                <c:pt idx="4">
                  <c:v>1</c:v>
                </c:pt>
                <c:pt idx="5">
                  <c:v>0.1</c:v>
                </c:pt>
              </c:numCache>
            </c:numRef>
          </c:val>
        </c:ser>
        <c:ser>
          <c:idx val="1"/>
          <c:order val="1"/>
          <c:tx>
            <c:strRef>
              <c:f>'К погибшим'!$D$3</c:f>
              <c:strCache>
                <c:ptCount val="1"/>
                <c:pt idx="0">
                  <c:v>январь - июль 2022 г.</c:v>
                </c:pt>
              </c:strCache>
            </c:strRef>
          </c:tx>
          <c:spPr>
            <a:solidFill>
              <a:srgbClr val="00B0F0">
                <a:alpha val="90000"/>
              </a:srgbClr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800">
                    <a:solidFill>
                      <a:srgbClr val="FF0000"/>
                    </a:solidFill>
                    <a:latin typeface="Arial Black" panose="020B0A04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погибшим'!$B$4:$B$9</c:f>
              <c:strCache>
                <c:ptCount val="6"/>
                <c:pt idx="0">
                  <c:v>Березинский
район</c:v>
                </c:pt>
                <c:pt idx="1">
                  <c:v>Крупский
район</c:v>
                </c:pt>
                <c:pt idx="2">
                  <c:v>Минский 
район</c:v>
                </c:pt>
                <c:pt idx="3">
                  <c:v>Несвижский
район</c:v>
                </c:pt>
                <c:pt idx="4">
                  <c:v>Червенский
район</c:v>
                </c:pt>
                <c:pt idx="5">
                  <c:v>город
Жодино</c:v>
                </c:pt>
              </c:strCache>
            </c:strRef>
          </c:cat>
          <c:val>
            <c:numRef>
              <c:f>'К погибшим'!$D$4:$D$9</c:f>
              <c:numCache>
                <c:formatCode>General</c:formatCode>
                <c:ptCount val="6"/>
                <c:pt idx="0">
                  <c:v>3</c:v>
                </c:pt>
                <c:pt idx="1">
                  <c:v>2</c:v>
                </c:pt>
                <c:pt idx="2">
                  <c:v>6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axId val="75552640"/>
        <c:axId val="75554176"/>
      </c:barChart>
      <c:catAx>
        <c:axId val="7555264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0" vert="horz" anchor="ctr" anchorCtr="0"/>
          <a:lstStyle/>
          <a:p>
            <a:pPr>
              <a:defRPr sz="1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5554176"/>
        <c:crosses val="autoZero"/>
        <c:auto val="1"/>
        <c:lblAlgn val="ctr"/>
        <c:lblOffset val="100"/>
        <c:noMultiLvlLbl val="0"/>
      </c:catAx>
      <c:valAx>
        <c:axId val="755541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75552640"/>
        <c:crosses val="autoZero"/>
        <c:crossBetween val="between"/>
      </c:valAx>
      <c:spPr>
        <a:noFill/>
        <a:scene3d>
          <a:camera prst="orthographicFront"/>
          <a:lightRig rig="threePt" dir="t"/>
        </a:scene3d>
        <a:sp3d>
          <a:bevelT w="6350"/>
        </a:sp3d>
      </c:spPr>
    </c:plotArea>
    <c:legend>
      <c:legendPos val="r"/>
      <c:layout>
        <c:manualLayout>
          <c:xMode val="edge"/>
          <c:yMode val="edge"/>
          <c:x val="0.14853437016647991"/>
          <c:y val="0.89096190166904532"/>
          <c:w val="0.70008016906196191"/>
          <c:h val="9.4339517831352054E-2"/>
        </c:manualLayout>
      </c:layout>
      <c:overlay val="0"/>
      <c:txPr>
        <a:bodyPr/>
        <a:lstStyle/>
        <a:p>
          <a:pPr>
            <a:defRPr sz="16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2634912484537922E-2"/>
          <c:y val="0.16853334471919537"/>
          <c:w val="0.98736508751546204"/>
          <c:h val="0.50299428061539964"/>
        </c:manualLayout>
      </c:layout>
      <c:lineChart>
        <c:grouping val="stacked"/>
        <c:varyColors val="0"/>
        <c:ser>
          <c:idx val="0"/>
          <c:order val="0"/>
          <c:tx>
            <c:strRef>
              <c:f>'К травматизму'!$B$8</c:f>
              <c:strCache>
                <c:ptCount val="1"/>
                <c:pt idx="0">
                  <c:v>Численность работников, погибших на производстве, человек</c:v>
                </c:pt>
              </c:strCache>
            </c:strRef>
          </c:tx>
          <c:spPr>
            <a:ln w="101600">
              <a:solidFill>
                <a:srgbClr val="C00000"/>
              </a:solidFill>
            </a:ln>
          </c:spPr>
          <c:marker>
            <c:spPr>
              <a:solidFill>
                <a:srgbClr val="FF7C80"/>
              </a:solidFill>
              <a:ln>
                <a:solidFill>
                  <a:srgbClr val="FF7C80"/>
                </a:solidFill>
              </a:ln>
            </c:spPr>
          </c:marker>
          <c:dLbls>
            <c:dLbl>
              <c:idx val="0"/>
              <c:layout>
                <c:manualLayout>
                  <c:x val="-4.0202490436763001E-2"/>
                  <c:y val="-4.1258280081996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8520247078851872E-2"/>
                  <c:y val="-5.10816801015197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1292832626214861E-2"/>
                  <c:y val="-5.10816801015197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5747661531488931E-2"/>
                  <c:y val="-5.3046360105424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1588783210444485E-2"/>
                  <c:y val="-5.69757201132335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1588783210444381E-2"/>
                  <c:y val="-5.1081680101519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0" i="0" u="none" strike="noStrike" baseline="0">
                    <a:solidFill>
                      <a:srgbClr val="000000"/>
                    </a:solidFill>
                    <a:latin typeface="Arial Black"/>
                    <a:ea typeface="Arial Black"/>
                    <a:cs typeface="Arial Black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травматизму'!$C$7:$H$7</c:f>
              <c:strCache>
                <c:ptCount val="6"/>
                <c:pt idx="0">
                  <c:v>7 месяцев
2017 г.</c:v>
                </c:pt>
                <c:pt idx="1">
                  <c:v>7 месяцев
2018 г.</c:v>
                </c:pt>
                <c:pt idx="2">
                  <c:v>7 месяцев
2019 г.</c:v>
                </c:pt>
                <c:pt idx="3">
                  <c:v>7 месяцев
2020 г.</c:v>
                </c:pt>
                <c:pt idx="4">
                  <c:v>7 месяцев
2021 г.</c:v>
                </c:pt>
                <c:pt idx="5">
                  <c:v>7 месяцев
2022 г.</c:v>
                </c:pt>
              </c:strCache>
            </c:strRef>
          </c:cat>
          <c:val>
            <c:numRef>
              <c:f>'К травматизму'!$C$8:$H$8</c:f>
              <c:numCache>
                <c:formatCode>General</c:formatCode>
                <c:ptCount val="6"/>
                <c:pt idx="0">
                  <c:v>16</c:v>
                </c:pt>
                <c:pt idx="1">
                  <c:v>15</c:v>
                </c:pt>
                <c:pt idx="2">
                  <c:v>20</c:v>
                </c:pt>
                <c:pt idx="3">
                  <c:v>18</c:v>
                </c:pt>
                <c:pt idx="4">
                  <c:v>20</c:v>
                </c:pt>
                <c:pt idx="5">
                  <c:v>13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'К травматизму'!$B$9</c:f>
              <c:strCache>
                <c:ptCount val="1"/>
                <c:pt idx="0">
                  <c:v>Численность работников, получивших тяжелые производственные травмы, человек</c:v>
                </c:pt>
              </c:strCache>
            </c:strRef>
          </c:tx>
          <c:spPr>
            <a:ln w="98425">
              <a:solidFill>
                <a:schemeClr val="accent5">
                  <a:lumMod val="50000"/>
                </a:schemeClr>
              </a:solidFill>
            </a:ln>
            <a:effectLst/>
          </c:spPr>
          <c:marker>
            <c:spPr>
              <a:solidFill>
                <a:schemeClr val="accent5">
                  <a:lumMod val="60000"/>
                  <a:lumOff val="40000"/>
                </a:schemeClr>
              </a:solidFill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</c:spPr>
          </c:marker>
          <c:dLbls>
            <c:dLbl>
              <c:idx val="0"/>
              <c:layout>
                <c:manualLayout>
                  <c:x val="-3.4990572467271698E-2"/>
                  <c:y val="-6.304428208169521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60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8984240106287732E-2"/>
                  <c:y val="-6.2931479894008976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77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6016315162424581E-2"/>
                  <c:y val="-5.797356248672576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78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8606547969363171E-2"/>
                  <c:y val="-6.356679902738081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75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6941835957976392E-2"/>
                  <c:y val="-6.1261730889634276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81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7762888552700479E-2"/>
                  <c:y val="-6.0545421629681177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74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 Black"/>
                    <a:ea typeface="Arial Black"/>
                    <a:cs typeface="Arial Black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'К травматизму'!$C$7:$H$7</c:f>
              <c:strCache>
                <c:ptCount val="6"/>
                <c:pt idx="0">
                  <c:v>7 месяцев
2017 г.</c:v>
                </c:pt>
                <c:pt idx="1">
                  <c:v>7 месяцев
2018 г.</c:v>
                </c:pt>
                <c:pt idx="2">
                  <c:v>7 месяцев
2019 г.</c:v>
                </c:pt>
                <c:pt idx="3">
                  <c:v>7 месяцев
2020 г.</c:v>
                </c:pt>
                <c:pt idx="4">
                  <c:v>7 месяцев
2021 г.</c:v>
                </c:pt>
                <c:pt idx="5">
                  <c:v>7 месяцев
2022 г.</c:v>
                </c:pt>
              </c:strCache>
            </c:strRef>
          </c:cat>
          <c:val>
            <c:numRef>
              <c:f>'К травматизму'!$C$9:$H$9</c:f>
              <c:numCache>
                <c:formatCode>General</c:formatCode>
                <c:ptCount val="6"/>
                <c:pt idx="0">
                  <c:v>44</c:v>
                </c:pt>
                <c:pt idx="1">
                  <c:v>62</c:v>
                </c:pt>
                <c:pt idx="2">
                  <c:v>58</c:v>
                </c:pt>
                <c:pt idx="3">
                  <c:v>57</c:v>
                </c:pt>
                <c:pt idx="4">
                  <c:v>61</c:v>
                </c:pt>
                <c:pt idx="5">
                  <c:v>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488256"/>
        <c:axId val="75494144"/>
      </c:lineChart>
      <c:catAx>
        <c:axId val="7548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5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75494144"/>
        <c:crossesAt val="0"/>
        <c:auto val="0"/>
        <c:lblAlgn val="ctr"/>
        <c:lblOffset val="100"/>
        <c:tickLblSkip val="1"/>
        <c:tickMarkSkip val="1"/>
        <c:noMultiLvlLbl val="0"/>
      </c:catAx>
      <c:valAx>
        <c:axId val="75494144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75488256"/>
        <c:crosses val="autoZero"/>
        <c:crossBetween val="between"/>
        <c:minorUnit val="100"/>
      </c:valAx>
    </c:plotArea>
    <c:legend>
      <c:legendPos val="b"/>
      <c:layout>
        <c:manualLayout>
          <c:xMode val="edge"/>
          <c:yMode val="edge"/>
          <c:x val="0"/>
          <c:y val="0.83260771667519828"/>
          <c:w val="0.99645392857906956"/>
          <c:h val="0.15711344882248368"/>
        </c:manualLayout>
      </c:layout>
      <c:overlay val="0"/>
      <c:txPr>
        <a:bodyPr/>
        <a:lstStyle/>
        <a:p>
          <a:pPr>
            <a:defRPr sz="1500" b="1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zero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7 месяцев 2021  года</a:t>
            </a:r>
          </a:p>
        </c:rich>
      </c:tx>
      <c:layout>
        <c:manualLayout>
          <c:xMode val="edge"/>
          <c:yMode val="edge"/>
          <c:x val="0.14623632768402078"/>
          <c:y val="0.1539700717014349"/>
        </c:manualLayout>
      </c:layout>
      <c:overlay val="0"/>
    </c:title>
    <c:autoTitleDeleted val="0"/>
    <c:view3D>
      <c:rotX val="40"/>
      <c:rotY val="17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2195253394784091E-2"/>
          <c:y val="0.27563369027373025"/>
          <c:w val="0.42409691933871146"/>
          <c:h val="0.46323656345876102"/>
        </c:manualLayout>
      </c:layout>
      <c:pie3DChart>
        <c:varyColors val="1"/>
        <c:ser>
          <c:idx val="0"/>
          <c:order val="0"/>
          <c:tx>
            <c:strRef>
              <c:f>'к потерпевшим'!$D$4</c:f>
              <c:strCache>
                <c:ptCount val="1"/>
                <c:pt idx="0">
                  <c:v>7 месяцев 2021 года</c:v>
                </c:pt>
              </c:strCache>
            </c:strRef>
          </c:tx>
          <c:spPr>
            <a:ln>
              <a:noFill/>
            </a:ln>
          </c:spPr>
          <c:explosion val="7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</c:spPr>
          </c:dPt>
          <c:dPt>
            <c:idx val="4"/>
            <c:bubble3D val="0"/>
            <c:spPr>
              <a:solidFill>
                <a:srgbClr val="FF9999"/>
              </a:solidFill>
              <a:ln>
                <a:noFill/>
              </a:ln>
            </c:spPr>
          </c:dPt>
          <c:dPt>
            <c:idx val="5"/>
            <c:bubble3D val="0"/>
            <c:spPr>
              <a:solidFill>
                <a:srgbClr val="FFC000"/>
              </a:solidFill>
              <a:ln>
                <a:noFill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15%</a:t>
                    </a:r>
                  </a:p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(3 чел.)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400" b="1">
                        <a:latin typeface="Arial Black" panose="020B0A04020102020204" pitchFamily="34" charset="0"/>
                      </a:defRPr>
                    </a:pPr>
                    <a:r>
                      <a:rPr lang="ru-RU" sz="1400">
                        <a:latin typeface="Arial Black" panose="020B0A04020102020204" pitchFamily="34" charset="0"/>
                      </a:rPr>
                      <a:t>15</a:t>
                    </a:r>
                    <a:r>
                      <a:rPr lang="en-US" sz="1400">
                        <a:latin typeface="Arial Black" panose="020B0A04020102020204" pitchFamily="34" charset="0"/>
                      </a:rPr>
                      <a:t>%</a:t>
                    </a:r>
                    <a:endParaRPr lang="ru-RU" sz="1400">
                      <a:latin typeface="Arial Black" panose="020B0A04020102020204" pitchFamily="34" charset="0"/>
                    </a:endParaRPr>
                  </a:p>
                  <a:p>
                    <a:pPr>
                      <a:defRPr sz="1400" b="1">
                        <a:latin typeface="Arial Black" panose="020B0A04020102020204" pitchFamily="34" charset="0"/>
                      </a:defRPr>
                    </a:pPr>
                    <a:r>
                      <a:rPr lang="ru-RU" sz="1400">
                        <a:latin typeface="Arial Black" panose="020B0A04020102020204" pitchFamily="34" charset="0"/>
                      </a:rPr>
                      <a:t>(3чел.)</a:t>
                    </a:r>
                    <a:endParaRPr lang="en-US" sz="1800"/>
                  </a:p>
                </c:rich>
              </c:tx>
              <c:spPr>
                <a:noFill/>
                <a:ln>
                  <a:solidFill>
                    <a:schemeClr val="accent1"/>
                  </a:solidFill>
                </a:ln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7038493991283797E-17"/>
                  <c:y val="-2.2180684378903723E-2"/>
                </c:manualLayout>
              </c:layout>
              <c:tx>
                <c:rich>
                  <a:bodyPr/>
                  <a:lstStyle/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70</a:t>
                    </a:r>
                    <a:r>
                      <a:rPr lang="en-US" sz="1400">
                        <a:latin typeface="Arial Black" panose="020B0A04020102020204" pitchFamily="34" charset="0"/>
                      </a:rPr>
                      <a:t>%</a:t>
                    </a:r>
                    <a:endParaRPr lang="ru-RU" sz="1400">
                      <a:latin typeface="Arial Black" panose="020B0A04020102020204" pitchFamily="34" charset="0"/>
                    </a:endParaRPr>
                  </a:p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(14 чел.)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25,0%</a:t>
                    </a:r>
                  </a:p>
                  <a:p>
                    <a:r>
                      <a:rPr lang="ru-RU" sz="1400">
                        <a:latin typeface="Arial Black" panose="020B0A04020102020204" pitchFamily="34" charset="0"/>
                      </a:rPr>
                      <a:t>(3 чел.)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</c:spPr>
            <c:txPr>
              <a:bodyPr/>
              <a:lstStyle/>
              <a:p>
                <a:pPr>
                  <a:defRPr sz="1400" b="1">
                    <a:latin typeface="Arial Black" panose="020B0A040201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'к потерпевшим'!$C$5:$C$7</c:f>
              <c:strCache>
                <c:ptCount val="3"/>
                <c:pt idx="0">
                  <c:v>Организации республиканской формы собственности</c:v>
                </c:pt>
                <c:pt idx="1">
                  <c:v>Организации коммунальной формы собственности</c:v>
                </c:pt>
                <c:pt idx="2">
                  <c:v>Организации  без ведомственной подчиненности</c:v>
                </c:pt>
              </c:strCache>
            </c:strRef>
          </c:cat>
          <c:val>
            <c:numRef>
              <c:f>'к потерпевшим'!$D$5:$D$7</c:f>
              <c:numCache>
                <c:formatCode>0.0%</c:formatCode>
                <c:ptCount val="3"/>
                <c:pt idx="0">
                  <c:v>0.15</c:v>
                </c:pt>
                <c:pt idx="1">
                  <c:v>0.15</c:v>
                </c:pt>
                <c:pt idx="2">
                  <c:v>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"/>
          <c:y val="0.82957150060249707"/>
          <c:w val="0.98968850663289853"/>
          <c:h val="0.1390920239631494"/>
        </c:manualLayout>
      </c:layout>
      <c:overlay val="0"/>
      <c:spPr>
        <a:noFill/>
      </c:spPr>
      <c:txPr>
        <a:bodyPr/>
        <a:lstStyle/>
        <a:p>
          <a:pPr>
            <a:defRPr sz="15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externalData r:id="rId2">
    <c:autoUpdate val="0"/>
  </c:externalData>
  <c:userShapes r:id="rId3"/>
</c:chartSpace>
</file>

<file path=ppt/drawings/_rels/drawing9.xml.rels><?xml version="1.0" encoding="UTF-8" standalone="yes"?>
<Relationships xmlns="http://schemas.openxmlformats.org/package/2006/relationships"><Relationship Id="rId1" Type="http://schemas.openxmlformats.org/officeDocument/2006/relationships/chart" Target="../charts/chart10.xml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0.0468</cdr:x>
      <cdr:y>0.02721</cdr:y>
    </cdr:from>
    <cdr:to>
      <cdr:x>0.97135</cdr:x>
      <cdr:y>0.17188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7877" y="125398"/>
          <a:ext cx="8255299" cy="6666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lnSpc>
              <a:spcPts val="1500"/>
            </a:lnSpc>
          </a:pPr>
          <a:r>
            <a: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Данные о работниках организаций, задержанных за управление транспортными средствами в состоянии алкогольного опьянения в разрезе регионов (человек)</a:t>
          </a:r>
        </a:p>
      </cdr:txBody>
    </cdr:sp>
  </cdr:relSizeAnchor>
  <cdr:relSizeAnchor xmlns:cdr="http://schemas.openxmlformats.org/drawingml/2006/chartDrawing">
    <cdr:from>
      <cdr:x>0.87858</cdr:x>
      <cdr:y>0</cdr:y>
    </cdr:from>
    <cdr:to>
      <cdr:x>0.91587</cdr:x>
      <cdr:y>0.04617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753424" y="0"/>
          <a:ext cx="371526" cy="3232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2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 </a:t>
          </a:r>
        </a:p>
      </cdr:txBody>
    </cdr:sp>
  </cdr:relSizeAnchor>
  <cdr:relSizeAnchor xmlns:cdr="http://schemas.openxmlformats.org/drawingml/2006/chartDrawing">
    <cdr:from>
      <cdr:x>0.08787</cdr:x>
      <cdr:y>0.02721</cdr:y>
    </cdr:from>
    <cdr:to>
      <cdr:x>0.90831</cdr:x>
      <cdr:y>0.12653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876300" y="189457"/>
          <a:ext cx="8181976" cy="691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ru-RU" sz="1800" b="1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0.87858</cdr:x>
      <cdr:y>0</cdr:y>
    </cdr:from>
    <cdr:to>
      <cdr:x>0.91587</cdr:x>
      <cdr:y>0.04617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753424" y="0"/>
          <a:ext cx="371526" cy="3232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2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 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0.0468</cdr:x>
      <cdr:y>0.02721</cdr:y>
    </cdr:from>
    <cdr:to>
      <cdr:x>0.97135</cdr:x>
      <cdr:y>0.11111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7877" y="123438"/>
          <a:ext cx="8255299" cy="3806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Данные о погибших на производстве в разрезе регионов (</a:t>
          </a:r>
          <a:r>
            <a: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человек)</a:t>
          </a:r>
        </a:p>
      </cdr:txBody>
    </cdr:sp>
  </cdr:relSizeAnchor>
  <cdr:relSizeAnchor xmlns:cdr="http://schemas.openxmlformats.org/drawingml/2006/chartDrawing">
    <cdr:from>
      <cdr:x>0.87858</cdr:x>
      <cdr:y>0</cdr:y>
    </cdr:from>
    <cdr:to>
      <cdr:x>0.91587</cdr:x>
      <cdr:y>0.04617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753424" y="0"/>
          <a:ext cx="371526" cy="3232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2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 </a:t>
          </a:r>
        </a:p>
      </cdr:txBody>
    </cdr:sp>
  </cdr:relSizeAnchor>
  <cdr:relSizeAnchor xmlns:cdr="http://schemas.openxmlformats.org/drawingml/2006/chartDrawing">
    <cdr:from>
      <cdr:x>0.08787</cdr:x>
      <cdr:y>0.02721</cdr:y>
    </cdr:from>
    <cdr:to>
      <cdr:x>0.90831</cdr:x>
      <cdr:y>0.12653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876300" y="189457"/>
          <a:ext cx="8181976" cy="691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ru-RU" sz="1800" b="1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0.87858</cdr:x>
      <cdr:y>0</cdr:y>
    </cdr:from>
    <cdr:to>
      <cdr:x>0.91587</cdr:x>
      <cdr:y>0.04617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753424" y="0"/>
          <a:ext cx="371526" cy="3232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2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0.01173</cdr:x>
      <cdr:y>0</cdr:y>
    </cdr:from>
    <cdr:to>
      <cdr:x>0.98143</cdr:x>
      <cdr:y>0.125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4737" y="0"/>
          <a:ext cx="8658444" cy="5760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lnSpc>
              <a:spcPts val="1500"/>
            </a:lnSpc>
          </a:pPr>
          <a:r>
            <a: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Данные о дорожно-транспортных</a:t>
          </a:r>
          <a:r>
            <a:rPr lang="ru-RU" sz="1600" b="1" baseline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происшествиях</a:t>
          </a:r>
          <a:r>
            <a: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и последствиях от них </a:t>
          </a:r>
        </a:p>
        <a:p xmlns:a="http://schemas.openxmlformats.org/drawingml/2006/main">
          <a:pPr algn="ctr">
            <a:lnSpc>
              <a:spcPts val="1500"/>
            </a:lnSpc>
          </a:pPr>
          <a:r>
            <a: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на территории Минской области</a:t>
          </a:r>
        </a:p>
      </cdr:txBody>
    </cdr:sp>
  </cdr:relSizeAnchor>
  <cdr:relSizeAnchor xmlns:cdr="http://schemas.openxmlformats.org/drawingml/2006/chartDrawing">
    <cdr:from>
      <cdr:x>0.82529</cdr:x>
      <cdr:y>0.00333</cdr:y>
    </cdr:from>
    <cdr:to>
      <cdr:x>1</cdr:x>
      <cdr:y>0.06134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039100" y="22753"/>
          <a:ext cx="1701800" cy="396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50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0.0468</cdr:x>
      <cdr:y>0.02721</cdr:y>
    </cdr:from>
    <cdr:to>
      <cdr:x>0.97135</cdr:x>
      <cdr:y>0.17188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7877" y="125398"/>
          <a:ext cx="8255299" cy="6666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lnSpc>
              <a:spcPts val="1500"/>
            </a:lnSpc>
          </a:pPr>
          <a:r>
            <a:rPr lang="ru-RU" sz="1800" b="1" dirty="0">
              <a:latin typeface="Times New Roman" pitchFamily="18" charset="0"/>
              <a:cs typeface="Times New Roman" pitchFamily="18" charset="0"/>
            </a:rPr>
            <a:t>Данные о погибших в результате ДТП в разрезе регионов,</a:t>
          </a:r>
        </a:p>
        <a:p xmlns:a="http://schemas.openxmlformats.org/drawingml/2006/main">
          <a:pPr algn="ctr">
            <a:lnSpc>
              <a:spcPts val="1500"/>
            </a:lnSpc>
          </a:pPr>
          <a:r>
            <a:rPr lang="ru-RU" sz="1800" b="1" dirty="0">
              <a:latin typeface="Times New Roman" pitchFamily="18" charset="0"/>
              <a:cs typeface="Times New Roman" pitchFamily="18" charset="0"/>
            </a:rPr>
            <a:t> в которых произошел рост по сравнению с прошлым годом (</a:t>
          </a:r>
          <a:r>
            <a:rPr lang="ru-RU" sz="1600" b="1" dirty="0">
              <a:latin typeface="Times New Roman" pitchFamily="18" charset="0"/>
              <a:cs typeface="Times New Roman" pitchFamily="18" charset="0"/>
            </a:rPr>
            <a:t>человек)</a:t>
          </a:r>
        </a:p>
      </cdr:txBody>
    </cdr:sp>
  </cdr:relSizeAnchor>
  <cdr:relSizeAnchor xmlns:cdr="http://schemas.openxmlformats.org/drawingml/2006/chartDrawing">
    <cdr:from>
      <cdr:x>0.87858</cdr:x>
      <cdr:y>0</cdr:y>
    </cdr:from>
    <cdr:to>
      <cdr:x>0.91587</cdr:x>
      <cdr:y>0.04617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753424" y="0"/>
          <a:ext cx="371526" cy="3232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2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 </a:t>
          </a:r>
        </a:p>
      </cdr:txBody>
    </cdr:sp>
  </cdr:relSizeAnchor>
  <cdr:relSizeAnchor xmlns:cdr="http://schemas.openxmlformats.org/drawingml/2006/chartDrawing">
    <cdr:from>
      <cdr:x>0.08787</cdr:x>
      <cdr:y>0.02721</cdr:y>
    </cdr:from>
    <cdr:to>
      <cdr:x>0.90831</cdr:x>
      <cdr:y>0.12653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876300" y="189457"/>
          <a:ext cx="8181976" cy="691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ru-RU" sz="1800" b="1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0.87858</cdr:x>
      <cdr:y>0</cdr:y>
    </cdr:from>
    <cdr:to>
      <cdr:x>0.91587</cdr:x>
      <cdr:y>0.04617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753424" y="0"/>
          <a:ext cx="371526" cy="3232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2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 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0.04825</cdr:x>
      <cdr:y>0.01393</cdr:y>
    </cdr:from>
    <cdr:to>
      <cdr:x>0.95499</cdr:x>
      <cdr:y>0.125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30824" y="64197"/>
          <a:ext cx="8096274" cy="511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Данные о пожарах и последствиях от них на территории Минской области</a:t>
          </a:r>
        </a:p>
      </cdr:txBody>
    </cdr:sp>
  </cdr:relSizeAnchor>
  <cdr:relSizeAnchor xmlns:cdr="http://schemas.openxmlformats.org/drawingml/2006/chartDrawing">
    <cdr:from>
      <cdr:x>0.82529</cdr:x>
      <cdr:y>0.00333</cdr:y>
    </cdr:from>
    <cdr:to>
      <cdr:x>1</cdr:x>
      <cdr:y>0.06134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039100" y="22753"/>
          <a:ext cx="1701800" cy="396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50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0.0468</cdr:x>
      <cdr:y>0.02721</cdr:y>
    </cdr:from>
    <cdr:to>
      <cdr:x>0.97135</cdr:x>
      <cdr:y>0.13846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7877" y="127357"/>
          <a:ext cx="8255299" cy="5207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lnSpc>
              <a:spcPts val="1500"/>
            </a:lnSpc>
          </a:pPr>
          <a:r>
            <a:rPr lang="ru-RU" sz="1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Данные о погибших на пожарах в разрезе регионов,</a:t>
          </a:r>
        </a:p>
        <a:p xmlns:a="http://schemas.openxmlformats.org/drawingml/2006/main">
          <a:pPr algn="ctr">
            <a:lnSpc>
              <a:spcPts val="1500"/>
            </a:lnSpc>
          </a:pPr>
          <a:r>
            <a:rPr lang="ru-RU" sz="1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в которых произошел рост по сравнению с прошлым годом (</a:t>
          </a:r>
          <a:r>
            <a: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человек)</a:t>
          </a:r>
        </a:p>
      </cdr:txBody>
    </cdr:sp>
  </cdr:relSizeAnchor>
  <cdr:relSizeAnchor xmlns:cdr="http://schemas.openxmlformats.org/drawingml/2006/chartDrawing">
    <cdr:from>
      <cdr:x>0.87858</cdr:x>
      <cdr:y>0</cdr:y>
    </cdr:from>
    <cdr:to>
      <cdr:x>0.91587</cdr:x>
      <cdr:y>0.04617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753424" y="0"/>
          <a:ext cx="371526" cy="3232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2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 </a:t>
          </a:r>
        </a:p>
      </cdr:txBody>
    </cdr:sp>
  </cdr:relSizeAnchor>
  <cdr:relSizeAnchor xmlns:cdr="http://schemas.openxmlformats.org/drawingml/2006/chartDrawing">
    <cdr:from>
      <cdr:x>0.08787</cdr:x>
      <cdr:y>0.02721</cdr:y>
    </cdr:from>
    <cdr:to>
      <cdr:x>0.90831</cdr:x>
      <cdr:y>0.12653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876300" y="189457"/>
          <a:ext cx="8181976" cy="691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ru-RU" sz="1800" b="1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0.87858</cdr:x>
      <cdr:y>0</cdr:y>
    </cdr:from>
    <cdr:to>
      <cdr:x>0.91587</cdr:x>
      <cdr:y>0.04617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753424" y="0"/>
          <a:ext cx="371526" cy="3232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2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 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0.04434</cdr:x>
      <cdr:y>0</cdr:y>
    </cdr:from>
    <cdr:to>
      <cdr:x>0.95108</cdr:x>
      <cdr:y>0.09053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32052" y="0"/>
          <a:ext cx="8835343" cy="619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Данные о</a:t>
          </a:r>
          <a:r>
            <a:rPr lang="ru-RU" sz="1600" b="1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жителях Минской, </a:t>
          </a:r>
          <a:r>
            <a:rPr lang="ru-RU" sz="1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умерших</a:t>
          </a:r>
          <a:r>
            <a:rPr lang="ru-RU" sz="1600" b="1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в результате случайных утоплений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0.82529</cdr:x>
      <cdr:y>0.00333</cdr:y>
    </cdr:from>
    <cdr:to>
      <cdr:x>1</cdr:x>
      <cdr:y>0.06134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039100" y="22753"/>
          <a:ext cx="1701800" cy="3963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50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0.0468</cdr:x>
      <cdr:y>0.02721</cdr:y>
    </cdr:from>
    <cdr:to>
      <cdr:x>0.97135</cdr:x>
      <cdr:y>0.16923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7877" y="127356"/>
          <a:ext cx="8255299" cy="664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lnSpc>
              <a:spcPts val="1500"/>
            </a:lnSpc>
          </a:pPr>
          <a:r>
            <a:rPr lang="ru-RU" sz="1800" b="1" dirty="0">
              <a:latin typeface="Times New Roman" pitchFamily="18" charset="0"/>
              <a:cs typeface="Times New Roman" pitchFamily="18" charset="0"/>
            </a:rPr>
            <a:t>Данные о погибших в результате случайных утоплений в разрезе регионов,</a:t>
          </a:r>
        </a:p>
        <a:p xmlns:a="http://schemas.openxmlformats.org/drawingml/2006/main">
          <a:pPr algn="ctr">
            <a:lnSpc>
              <a:spcPts val="1500"/>
            </a:lnSpc>
          </a:pPr>
          <a:r>
            <a:rPr lang="ru-RU" sz="1800" b="1" dirty="0">
              <a:latin typeface="Times New Roman" pitchFamily="18" charset="0"/>
              <a:cs typeface="Times New Roman" pitchFamily="18" charset="0"/>
            </a:rPr>
            <a:t> в которых произошел рост по сравнению с прошлым годом (</a:t>
          </a:r>
          <a:r>
            <a:rPr lang="ru-RU" sz="1600" b="1" dirty="0">
              <a:latin typeface="Times New Roman" pitchFamily="18" charset="0"/>
              <a:cs typeface="Times New Roman" pitchFamily="18" charset="0"/>
            </a:rPr>
            <a:t>человек)</a:t>
          </a:r>
        </a:p>
      </cdr:txBody>
    </cdr:sp>
  </cdr:relSizeAnchor>
  <cdr:relSizeAnchor xmlns:cdr="http://schemas.openxmlformats.org/drawingml/2006/chartDrawing">
    <cdr:from>
      <cdr:x>0.87858</cdr:x>
      <cdr:y>0</cdr:y>
    </cdr:from>
    <cdr:to>
      <cdr:x>0.91587</cdr:x>
      <cdr:y>0.04617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8753424" y="0"/>
          <a:ext cx="371526" cy="3232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2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 </a:t>
          </a:r>
        </a:p>
      </cdr:txBody>
    </cdr:sp>
  </cdr:relSizeAnchor>
  <cdr:relSizeAnchor xmlns:cdr="http://schemas.openxmlformats.org/drawingml/2006/chartDrawing">
    <cdr:from>
      <cdr:x>0.08787</cdr:x>
      <cdr:y>0.02721</cdr:y>
    </cdr:from>
    <cdr:to>
      <cdr:x>0.90831</cdr:x>
      <cdr:y>0.12653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876300" y="189457"/>
          <a:ext cx="8181976" cy="691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endParaRPr lang="ru-RU" sz="1800" b="1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0.87858</cdr:x>
      <cdr:y>0</cdr:y>
    </cdr:from>
    <cdr:to>
      <cdr:x>0.91587</cdr:x>
      <cdr:y>0.04617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753424" y="0"/>
          <a:ext cx="371526" cy="3232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ru-RU" sz="120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r>
            <a:rPr lang="ru-RU" sz="1200">
              <a:latin typeface="Times New Roman" pitchFamily="18" charset="0"/>
              <a:cs typeface="Times New Roman" pitchFamily="18" charset="0"/>
            </a:rPr>
            <a:t> 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0.01997</cdr:x>
      <cdr:y>0.01678</cdr:y>
    </cdr:from>
    <cdr:to>
      <cdr:x>0.93522</cdr:x>
      <cdr:y>0.14062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76874" y="77331"/>
          <a:ext cx="8106355" cy="5707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ctr" rtl="1">
            <a:lnSpc>
              <a:spcPts val="1500"/>
            </a:lnSpc>
            <a:defRPr sz="1000"/>
          </a:pPr>
          <a:r>
            <a:rPr lang="ru-RU" sz="1600" b="1" i="0" strike="noStrike" dirty="0">
              <a:solidFill>
                <a:schemeClr val="tx2"/>
              </a:solidFill>
              <a:latin typeface="Times New Roman"/>
              <a:cs typeface="Times New Roman"/>
            </a:rPr>
            <a:t>Динамика производственного травматизма с тяжелыми последствиями в организациях Минской области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0.48358</cdr:x>
      <cdr:y>0.12135</cdr:y>
    </cdr:from>
    <cdr:to>
      <cdr:x>0.97851</cdr:x>
      <cdr:y>0.8</cdr:y>
    </cdr:to>
    <cdr:graphicFrame macro="">
      <cdr:nvGraphicFramePr>
        <cdr:cNvPr id="2" name="Диаграмма 1"/>
        <cdr:cNvGraphicFramePr/>
      </cdr:nvGraphicFramePr>
      <cdr:xfrm>
        <a:off xmlns:a="http://schemas.openxmlformats.org/drawingml/2006/main" x="0" y="0"/>
        <a:ext xmlns:a="http://schemas.openxmlformats.org/drawingml/2006/main" cx="0" cy="0"/>
      </cdr:xfrm>
      <a:graphic xmlns:a="http://schemas.openxmlformats.org/drawingml/2006/main">
        <a:graphicData uri="http://schemas.openxmlformats.org/drawingml/2006/chart">
          <c:chart xmlns:c="http://schemas.openxmlformats.org/drawingml/2006/chart" xmlns:r="http://schemas.openxmlformats.org/officeDocument/2006/relationships" r:id="rId1"/>
        </a:graphicData>
      </a:graphic>
    </cdr:graphicFrame>
  </cdr:relSizeAnchor>
  <cdr:relSizeAnchor xmlns:cdr="http://schemas.openxmlformats.org/drawingml/2006/chartDrawing">
    <cdr:from>
      <cdr:x>0.02282</cdr:x>
      <cdr:y>0.04032</cdr:y>
    </cdr:from>
    <cdr:to>
      <cdr:x>0.93878</cdr:x>
      <cdr:y>0.12903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24847" y="277795"/>
          <a:ext cx="9025030" cy="611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>
            <a:lnSpc>
              <a:spcPts val="1500"/>
            </a:lnSpc>
          </a:pPr>
          <a:r>
            <a: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Данные о погибших </a:t>
          </a:r>
          <a:r>
            <a:rPr lang="ru-RU" sz="1600" b="1" baseline="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в результате несчастных случаев на производстве</a:t>
          </a:r>
        </a:p>
        <a:p xmlns:a="http://schemas.openxmlformats.org/drawingml/2006/main">
          <a:pPr algn="ctr">
            <a:lnSpc>
              <a:spcPts val="1500"/>
            </a:lnSpc>
          </a:pPr>
          <a:r>
            <a: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в организациях Минской области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D625E-2035-4DF9-99C9-5C991C1FBB83}" type="datetimeFigureOut">
              <a:rPr lang="ru-RU" smtClean="0"/>
              <a:t>15.08.2022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1A957-648E-447F-A0A7-3CF9D8361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783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8D31F-0E0F-494A-A862-D55DB298F6AE}" type="datetimeFigureOut">
              <a:rPr lang="ru-RU" smtClean="0"/>
              <a:t>15.08.2022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1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1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0D151-1FBA-43CC-AA40-A02E965BF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574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30DA6-31DA-475A-A409-EA5C6B27D693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425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4522F-DED8-41E2-9D8B-B29544B82275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801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75D78-17CD-4CDA-A90D-099D8DA3672E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15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884F-28A7-47B2-A59E-2F6BD295BB78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771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25120-0004-4220-B48E-F94627741FF1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73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5F200-16C4-4C7D-8A93-94D06F33FBFF}" type="datetime1">
              <a:rPr lang="ru-RU" smtClean="0"/>
              <a:t>15.08.2022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66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45126-33E8-47CD-BA4B-0B83937124D3}" type="datetime1">
              <a:rPr lang="ru-RU" smtClean="0"/>
              <a:t>15.08.2022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70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DC073-18B2-4688-B13F-93A455A5F179}" type="datetime1">
              <a:rPr lang="ru-RU" smtClean="0"/>
              <a:t>15.08.2022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3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510-74AC-4DB9-B7EB-CB25FE084DC9}" type="datetime1">
              <a:rPr lang="ru-RU" smtClean="0"/>
              <a:t>15.08.2022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413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D5DE-0E37-444F-988C-B4AC0D5E4FD5}" type="datetime1">
              <a:rPr lang="ru-RU" smtClean="0"/>
              <a:t>15.08.2022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051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6EC-FD7E-4D3D-89CA-A40B48609EB2}" type="datetime1">
              <a:rPr lang="ru-RU" smtClean="0"/>
              <a:t>15.08.2022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70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9477A-8D9B-4331-B87C-A61B0EA745E8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52C8-B44E-49C5-A8F0-2079719B4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06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99542"/>
            <a:ext cx="8784976" cy="3528392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О ходе реализации требований </a:t>
            </a:r>
            <a:b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</a:br>
            <a: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Директивы Президента Республики Беларусь </a:t>
            </a:r>
            <a:b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</a:br>
            <a: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от 11 марта 2004 г. №1 </a:t>
            </a:r>
            <a:b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</a:br>
            <a: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«О мерах по укреплению общественной безопасности и дисциплины»</a:t>
            </a:r>
            <a:b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</a:br>
            <a: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в Минской области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93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10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578054"/>
              </p:ext>
            </p:extLst>
          </p:nvPr>
        </p:nvGraphicFramePr>
        <p:xfrm>
          <a:off x="107504" y="123478"/>
          <a:ext cx="892899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872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49243"/>
              </p:ext>
            </p:extLst>
          </p:nvPr>
        </p:nvGraphicFramePr>
        <p:xfrm>
          <a:off x="107504" y="123477"/>
          <a:ext cx="8928993" cy="4908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0873"/>
                <a:gridCol w="1163020"/>
                <a:gridCol w="1163020"/>
                <a:gridCol w="1163020"/>
                <a:gridCol w="1163020"/>
                <a:gridCol w="1163020"/>
                <a:gridCol w="1163020"/>
              </a:tblGrid>
              <a:tr h="439480">
                <a:tc gridSpan="7">
                  <a:txBody>
                    <a:bodyPr/>
                    <a:lstStyle/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Оперативные </a:t>
                      </a:r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данные о погибших в результате ДТП, на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пожарах и от утоплений </a:t>
                      </a:r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территории </a:t>
                      </a:r>
                      <a:endParaRPr lang="ru-RU" sz="1400" b="1" u="none" strike="noStrike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ts val="1300"/>
                        </a:lnSpc>
                      </a:pP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Минской области в январе-июле 2022 </a:t>
                      </a:r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в сравнении с </a:t>
                      </a:r>
                      <a:r>
                        <a:rPr lang="ru-RU" sz="14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январем-июлем 2021 </a:t>
                      </a:r>
                      <a:r>
                        <a:rPr lang="ru-RU" sz="1400" b="1" u="none" strike="noStrike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4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07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 района,</a:t>
                      </a:r>
                      <a:b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города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Погибшие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ДТП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пожарах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результате утоплений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sz="10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9322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г.Жодино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Березинский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Борисовский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8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Вилейский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Воложинский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Дзержинский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008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Клецкий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Копыльский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Крупский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Логойский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Любанский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8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8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8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Молодечненский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008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Мядельский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Несвижский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Пуховичский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 dirty="0">
                        <a:solidFill>
                          <a:srgbClr val="008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Слуцкий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41342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Смолевичский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008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i="0" u="none" strike="noStrike" dirty="0">
                        <a:solidFill>
                          <a:srgbClr val="008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Солигорский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rgbClr val="008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Стародорожский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Столбцовский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Узденский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rgbClr val="008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89207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Червенский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5076">
                <a:tc>
                  <a:txBody>
                    <a:bodyPr/>
                    <a:lstStyle/>
                    <a:p>
                      <a:pPr marL="180000" algn="l" fontAlgn="ctr"/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области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8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8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8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8000" algn="l" fontAlgn="ctr"/>
                      <a:r>
                        <a:rPr lang="ru-RU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1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126960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8000" algn="l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48000" algn="l" fontAlgn="ctr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27" marR="3527" marT="352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54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010986"/>
              </p:ext>
            </p:extLst>
          </p:nvPr>
        </p:nvGraphicFramePr>
        <p:xfrm>
          <a:off x="107504" y="123479"/>
          <a:ext cx="885698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56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13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588407"/>
              </p:ext>
            </p:extLst>
          </p:nvPr>
        </p:nvGraphicFramePr>
        <p:xfrm>
          <a:off x="107504" y="123478"/>
          <a:ext cx="892899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866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14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840505"/>
              </p:ext>
            </p:extLst>
          </p:nvPr>
        </p:nvGraphicFramePr>
        <p:xfrm>
          <a:off x="107504" y="123478"/>
          <a:ext cx="892899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275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27754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Резонансные случаи , повлекшие гибель и </a:t>
            </a:r>
            <a:r>
              <a:rPr lang="ru-RU" sz="16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травмирование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работников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771550"/>
            <a:ext cx="8856984" cy="1800200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01.07.2022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СООО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Бакалдрин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Минского района</a:t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(заместитель директора, кладовщик и юрисконсульт)</a:t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рабочего дня употребили спиртные напитки.</a:t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этого кладовщик, несмотря на возражение заместителя директора, </a:t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решил подвезти юрисконсульта (женщину) на погрузчике. </a:t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Управляя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погрузчиком,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кладовщик не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справился с управлением, и погрузчик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перевернулся.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полученных травм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кладовщик скончался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месте происшествия,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юрисконсульт получила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тяжелую травму.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859781"/>
            <a:ext cx="8856984" cy="1944217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20.07.2022 для  уборки  зерносушильного склада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КСУП «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Ветеревичи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Пуховичского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были направлены полевод и гражданин, работавший  по гражданско-правовому договору,</a:t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выделен  погрузчик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Амкодор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352С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 водителем. </a:t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Когда работники, закончили уборку,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находясь у задней стены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склада,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начали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загружать  мусор в ковш погрузчика, у него заглох двигатель. </a:t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Водитель покинул кабину погрузчика и попытался завести двигатель вручную снаружи.  Неожиданно 14-тонный погрузчик двинулся с места  и  ковшом «раздавил  полевода»</a:t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травмировал ногу работавшему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гражданско-правовому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договору.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84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99542"/>
            <a:ext cx="8784976" cy="3528392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О ходе реализации требований </a:t>
            </a:r>
            <a:b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</a:br>
            <a: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Директивы Президента Республики Беларусь </a:t>
            </a:r>
            <a:b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</a:br>
            <a: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от 11 марта 2004 г. №1 </a:t>
            </a:r>
            <a:b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</a:br>
            <a: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«О мерах по укреплению общественной безопасности и дисциплины»</a:t>
            </a:r>
            <a:b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</a:br>
            <a:r>
              <a:rPr lang="ru-RU" sz="2600" b="1" dirty="0">
                <a:solidFill>
                  <a:schemeClr val="tx2"/>
                </a:solidFill>
                <a:latin typeface="Bookman Old Style" panose="02050604050505020204" pitchFamily="18" charset="0"/>
              </a:rPr>
              <a:t>в Минской области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4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200053"/>
              </p:ext>
            </p:extLst>
          </p:nvPr>
        </p:nvGraphicFramePr>
        <p:xfrm>
          <a:off x="107504" y="123478"/>
          <a:ext cx="892899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3198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93564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ОАО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«Агрокомбинат Дзержинский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задержанные при управлении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транспортными средствами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состоянии алкогольного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опьянения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3</a:t>
            </a:fld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3678" y="2931790"/>
            <a:ext cx="8784976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11.05.2022  в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14.00 </a:t>
            </a:r>
            <a:endParaRPr lang="ru-RU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слесарь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ремонту сельскохозяйственных машин и оборудования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Кудин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Д.В.,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задержан при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управлении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трактором «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2522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рег. знак ОН-5 2073)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тракторист-машинист сельскохозяйственного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 Крин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А.И.,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задержан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управлении трактором «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3522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рег. знак ОН-5 3876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b="1" dirty="0" smtClean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915566"/>
            <a:ext cx="8784976" cy="165618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07.03.2021 </a:t>
            </a:r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15.30 </a:t>
            </a:r>
            <a:endParaRPr lang="ru-RU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тракторист-машинист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Анейчик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Б.Б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задержан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управлении трактором «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82.1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рег. знак ОВ-5 3322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тракторист-машинист сельскохозяйственного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Сосонко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А.И.,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задержан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управлении трактором «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1221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рег. знак ОВ-5 3554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9417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527897"/>
              </p:ext>
            </p:extLst>
          </p:nvPr>
        </p:nvGraphicFramePr>
        <p:xfrm>
          <a:off x="107504" y="123477"/>
          <a:ext cx="8928992" cy="4608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41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802199"/>
              </p:ext>
            </p:extLst>
          </p:nvPr>
        </p:nvGraphicFramePr>
        <p:xfrm>
          <a:off x="107504" y="123478"/>
          <a:ext cx="892899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657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732264"/>
              </p:ext>
            </p:extLst>
          </p:nvPr>
        </p:nvGraphicFramePr>
        <p:xfrm>
          <a:off x="107504" y="123477"/>
          <a:ext cx="8928992" cy="4608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581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625910"/>
              </p:ext>
            </p:extLst>
          </p:nvPr>
        </p:nvGraphicFramePr>
        <p:xfrm>
          <a:off x="107504" y="123478"/>
          <a:ext cx="892899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691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1556"/>
          </a:xfrm>
        </p:spPr>
        <p:txBody>
          <a:bodyPr>
            <a:normAutofit/>
          </a:bodyPr>
          <a:lstStyle/>
          <a:p>
            <a:pPr>
              <a:lnSpc>
                <a:spcPts val="15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Сезонные спасательные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постов 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ОСВОД, созданные в 2022 году </a:t>
            </a:r>
            <a:endParaRPr lang="ru-RU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8</a:t>
            </a:fld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6" y="844858"/>
            <a:ext cx="4237515" cy="72411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массового отдыха «Дудинка»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районе д.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Дудинка Борисовского района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86242" y="844858"/>
            <a:ext cx="4392488" cy="914400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массового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на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Вилейском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водохранилище вблизи д.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Косута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Вилейского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1755280"/>
            <a:ext cx="4237517" cy="8164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массового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на пруду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д.Полоневичи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Дзержинского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5656" y="3939902"/>
            <a:ext cx="6120680" cy="864096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массового отдыха в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районе оздоровительного  лагеря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«Теремок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на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реке Неман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Столбцовского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86242" y="1855686"/>
            <a:ext cx="4378246" cy="716064"/>
          </a:xfrm>
          <a:prstGeom prst="roundRect">
            <a:avLst/>
          </a:prstGeom>
          <a:solidFill>
            <a:srgbClr val="71DAFF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массового отдыха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Дудинка»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озере «Белое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Мядельского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2787775"/>
            <a:ext cx="4392488" cy="1008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Зоны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 водохранилище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Левки»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озере «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Скачадьское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Стародорожского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7504" y="2787775"/>
            <a:ext cx="4237515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Зоны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водоеме в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Саковичи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Солигорского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Солигорском водохранилище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Солигорске</a:t>
            </a:r>
          </a:p>
        </p:txBody>
      </p:sp>
    </p:spTree>
    <p:extLst>
      <p:ext uri="{BB962C8B-B14F-4D97-AF65-F5344CB8AC3E}">
        <p14:creationId xmlns:p14="http://schemas.microsoft.com/office/powerpoint/2010/main" val="11402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352C8-B44E-49C5-A8F0-2079719B42AD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874636"/>
              </p:ext>
            </p:extLst>
          </p:nvPr>
        </p:nvGraphicFramePr>
        <p:xfrm>
          <a:off x="107504" y="123477"/>
          <a:ext cx="8928992" cy="4608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23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6268</TotalTime>
  <Words>681</Words>
  <Application>Microsoft Office PowerPoint</Application>
  <PresentationFormat>Экран (16:9)</PresentationFormat>
  <Paragraphs>318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 ходе реализации требований  Директивы Президента Республики Беларусь  от 11 марта 2004 г. №1  «О мерах по укреплению общественной безопасности и дисциплины» в Минской области</vt:lpstr>
      <vt:lpstr>Презентация PowerPoint</vt:lpstr>
      <vt:lpstr>Работники ОАО «Агрокомбинат Дзержинский», задержанные при управлении транспортными средствами в состоянии алкогольного опьянения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Сезонные спасательные постов ОСВОД, созданные в 2022 году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Резонансные случаи , повлекшие гибель и травмирование работников</vt:lpstr>
      <vt:lpstr>О ходе реализации требований  Директивы Президента Республики Беларусь  от 11 марта 2004 г. №1  «О мерах по укреплению общественной безопасности и дисциплины» в Минской области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Зайцева Елена Евгеньевна</dc:creator>
  <cp:lastModifiedBy>Талерчик Александр Викторович</cp:lastModifiedBy>
  <cp:revision>545</cp:revision>
  <cp:lastPrinted>2021-07-16T06:29:12Z</cp:lastPrinted>
  <dcterms:created xsi:type="dcterms:W3CDTF">2017-01-21T05:26:56Z</dcterms:created>
  <dcterms:modified xsi:type="dcterms:W3CDTF">2022-08-15T10:55:43Z</dcterms:modified>
</cp:coreProperties>
</file>