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xls" ContentType="application/vnd.ms-excel"/>
  <Default Extension="mov" ContentType="video/quicktime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797" r:id="rId3"/>
    <p:sldId id="801" r:id="rId4"/>
    <p:sldId id="803" r:id="rId5"/>
    <p:sldId id="656" r:id="rId6"/>
    <p:sldId id="640" r:id="rId7"/>
    <p:sldId id="815" r:id="rId8"/>
    <p:sldId id="816" r:id="rId9"/>
    <p:sldId id="814" r:id="rId10"/>
    <p:sldId id="817" r:id="rId11"/>
    <p:sldId id="820" r:id="rId12"/>
    <p:sldId id="826" r:id="rId13"/>
    <p:sldId id="804" r:id="rId14"/>
    <p:sldId id="818" r:id="rId15"/>
    <p:sldId id="825" r:id="rId16"/>
    <p:sldId id="807" r:id="rId17"/>
    <p:sldId id="808" r:id="rId18"/>
    <p:sldId id="809" r:id="rId19"/>
    <p:sldId id="810" r:id="rId20"/>
    <p:sldId id="819" r:id="rId21"/>
    <p:sldId id="821" r:id="rId22"/>
    <p:sldId id="822" r:id="rId23"/>
    <p:sldId id="823" r:id="rId24"/>
  </p:sldIdLst>
  <p:sldSz cx="9144000" cy="6858000" type="screen4x3"/>
  <p:notesSz cx="6888163" cy="100203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40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12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684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5625" indent="15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505"/>
    <a:srgbClr val="0000CC"/>
    <a:srgbClr val="3333FF"/>
    <a:srgbClr val="BD0310"/>
    <a:srgbClr val="0043C8"/>
    <a:srgbClr val="008000"/>
    <a:srgbClr val="0091C4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1147" autoAdjust="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пожары</a:t>
            </a:r>
          </a:p>
        </c:rich>
      </c:tx>
      <c:layout>
        <c:manualLayout>
          <c:xMode val="edge"/>
          <c:yMode val="edge"/>
          <c:x val="0.38820759063266813"/>
          <c:y val="2.1164315076102693E-2"/>
        </c:manualLayout>
      </c:layout>
    </c:title>
    <c:view3D>
      <c:rotX val="30"/>
      <c:depthPercent val="100"/>
      <c:perspective val="30"/>
    </c:view3D>
    <c:plotArea>
      <c:layout/>
      <c:pie3DChart>
        <c:varyColors val="1"/>
        <c:dLbls/>
      </c:pie3DChart>
    </c:plotArea>
    <c:legend>
      <c:legendPos val="b"/>
      <c:layout/>
      <c:txPr>
        <a:bodyPr rot="0" vert="horz"/>
        <a:lstStyle/>
        <a:p>
          <a:pPr>
            <a:defRPr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dLbls/>
        <c:shape val="box"/>
        <c:axId val="110923776"/>
        <c:axId val="100859904"/>
        <c:axId val="67218496"/>
      </c:bar3DChart>
      <c:catAx>
        <c:axId val="11092377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0859904"/>
        <c:crosses val="autoZero"/>
        <c:auto val="1"/>
        <c:lblAlgn val="ctr"/>
        <c:lblOffset val="100"/>
      </c:catAx>
      <c:valAx>
        <c:axId val="100859904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110923776"/>
        <c:crosses val="autoZero"/>
        <c:crossBetween val="between"/>
      </c:valAx>
      <c:serAx>
        <c:axId val="67218496"/>
        <c:scaling>
          <c:orientation val="minMax"/>
        </c:scaling>
        <c:axPos val="b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0859904"/>
        <c:crosses val="autoZero"/>
      </c:ser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270618079472649"/>
          <c:y val="0.79379862234965015"/>
          <c:w val="0.30231741927665018"/>
          <c:h val="7.5788739741557143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F9FF23D-96F6-4494-A972-486DF62D77AA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47" tIns="46524" rIns="93047" bIns="46524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3047" tIns="46524" rIns="93047" bIns="46524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3047" tIns="46524" rIns="93047" bIns="46524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wrap="square" lIns="93047" tIns="46524" rIns="93047" bIns="46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B2DC1AE-10D2-4CCA-AAC1-6F57CED5EE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92885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40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2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84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562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65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23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75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430" algn="l" defTabSz="91411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CF9022-43B0-4CA2-A298-477B5B5E2D26}" type="slidenum">
              <a:rPr lang="ru-RU" altLang="ru-RU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18700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3A350E-836C-431A-AC6D-DE74DAD7FECC}" type="slidenum">
              <a:rPr lang="ru-RU" altLang="ru-RU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968685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87514E-AA46-4390-A84C-17CA2870C33A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44783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7700" y="1447805"/>
            <a:ext cx="7848600" cy="1293813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3400" y="3048005"/>
            <a:ext cx="8077200" cy="635000"/>
          </a:xfrm>
        </p:spPr>
        <p:txBody>
          <a:bodyPr/>
          <a:lstStyle>
            <a:lvl1pPr marL="0" indent="0" algn="ctr">
              <a:buFontTx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fld id="{2B7DD07C-D24C-4678-92B0-7C192122E45E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>
                <a:latin typeface="Trebuchet MS" panose="020B0603020202020204" pitchFamily="34" charset="0"/>
              </a:defRPr>
            </a:lvl1pPr>
          </a:lstStyle>
          <a:p>
            <a:fld id="{85DFA9E0-AFC7-434F-A4B0-6BE3C94479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89386462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09957-1576-4AD1-8959-53224D9CAD0F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138B68-4A36-4CDC-962C-AA3DE834BD0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4663002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85805"/>
            <a:ext cx="20193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20" y="685805"/>
            <a:ext cx="5907087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074EB-637D-435E-ADCD-67E96EE3C9F2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0057AB-1BD3-4A6F-8AE0-ED55B3A914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2458320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905000"/>
            <a:ext cx="3962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0419" y="1905003"/>
            <a:ext cx="3963987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0419" y="4229103"/>
            <a:ext cx="3963987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058FB-94BD-453D-8CBF-957950AD15F5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FC2F9C-9556-40DA-8DEE-A064F1C24B3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733941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5618" y="1905000"/>
            <a:ext cx="8078787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52A4B-21E7-4740-AECF-367FCA6A8549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5F607-86A6-45B4-81F4-57878AB181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56164130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5618" y="685805"/>
            <a:ext cx="8078787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F8ED5-2933-4930-93FD-2F9144EA9814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B4096E-FB36-4D31-90A7-F1ECB0DC265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83190841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8" y="685800"/>
            <a:ext cx="8078787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5618" y="1905000"/>
            <a:ext cx="8078787" cy="4495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82143-DE58-446C-B37C-F7D8C96B39D4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650BD6-73B9-44DB-908F-C654ECD83C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1001015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04354-EAEE-4A11-A1E5-A1CEDB9381C5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0B85FE-68AB-4517-ADFA-9D4839610F7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04377115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906718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054" indent="0">
              <a:buNone/>
              <a:defRPr sz="1800"/>
            </a:lvl2pPr>
            <a:lvl3pPr marL="914110" indent="0">
              <a:buNone/>
              <a:defRPr sz="1600"/>
            </a:lvl3pPr>
            <a:lvl4pPr marL="1371162" indent="0">
              <a:buNone/>
              <a:defRPr sz="1400"/>
            </a:lvl4pPr>
            <a:lvl5pPr marL="1828215" indent="0">
              <a:buNone/>
              <a:defRPr sz="1400"/>
            </a:lvl5pPr>
            <a:lvl6pPr marL="2285265" indent="0">
              <a:buNone/>
              <a:defRPr sz="1400"/>
            </a:lvl6pPr>
            <a:lvl7pPr marL="2742323" indent="0">
              <a:buNone/>
              <a:defRPr sz="1400"/>
            </a:lvl7pPr>
            <a:lvl8pPr marL="3199375" indent="0">
              <a:buNone/>
              <a:defRPr sz="1400"/>
            </a:lvl8pPr>
            <a:lvl9pPr marL="365643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B969A-3FF4-4943-A964-6652DDD9FAE3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885B1D-FE1F-4F81-82FA-D214B9AC29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0507485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905000"/>
            <a:ext cx="39624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0419" y="1905000"/>
            <a:ext cx="3963987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DC51B-060B-4B2A-B9FE-26DDD8103FE5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096AF3-682A-48A8-BF73-E852EDA5C8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77385595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8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4" indent="0">
              <a:buNone/>
              <a:defRPr sz="2000" b="1"/>
            </a:lvl2pPr>
            <a:lvl3pPr marL="914110" indent="0">
              <a:buNone/>
              <a:defRPr sz="1800" b="1"/>
            </a:lvl3pPr>
            <a:lvl4pPr marL="1371162" indent="0">
              <a:buNone/>
              <a:defRPr sz="1600" b="1"/>
            </a:lvl4pPr>
            <a:lvl5pPr marL="1828215" indent="0">
              <a:buNone/>
              <a:defRPr sz="1600" b="1"/>
            </a:lvl5pPr>
            <a:lvl6pPr marL="2285265" indent="0">
              <a:buNone/>
              <a:defRPr sz="1600" b="1"/>
            </a:lvl6pPr>
            <a:lvl7pPr marL="2742323" indent="0">
              <a:buNone/>
              <a:defRPr sz="1600" b="1"/>
            </a:lvl7pPr>
            <a:lvl8pPr marL="3199375" indent="0">
              <a:buNone/>
              <a:defRPr sz="1600" b="1"/>
            </a:lvl8pPr>
            <a:lvl9pPr marL="365643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80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1" y="1535118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54" indent="0">
              <a:buNone/>
              <a:defRPr sz="2000" b="1"/>
            </a:lvl2pPr>
            <a:lvl3pPr marL="914110" indent="0">
              <a:buNone/>
              <a:defRPr sz="1800" b="1"/>
            </a:lvl3pPr>
            <a:lvl4pPr marL="1371162" indent="0">
              <a:buNone/>
              <a:defRPr sz="1600" b="1"/>
            </a:lvl4pPr>
            <a:lvl5pPr marL="1828215" indent="0">
              <a:buNone/>
              <a:defRPr sz="1600" b="1"/>
            </a:lvl5pPr>
            <a:lvl6pPr marL="2285265" indent="0">
              <a:buNone/>
              <a:defRPr sz="1600" b="1"/>
            </a:lvl6pPr>
            <a:lvl7pPr marL="2742323" indent="0">
              <a:buNone/>
              <a:defRPr sz="1600" b="1"/>
            </a:lvl7pPr>
            <a:lvl8pPr marL="3199375" indent="0">
              <a:buNone/>
              <a:defRPr sz="1600" b="1"/>
            </a:lvl8pPr>
            <a:lvl9pPr marL="365643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1" y="2174880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5FD03-061B-4891-A01F-D608B75CFD34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B93B38-7DB2-48CB-B2C3-B938201EC7B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7819432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DAD01-2294-4539-A302-71D7F8ABEB07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201200-0A5E-4BF1-A89F-5CB9A6401FD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8970995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83729-219B-43C0-B340-C8429E0DECC1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52B5C1-29A2-4EFD-8A65-9EADEC83F1D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1881181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4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9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9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54" indent="0">
              <a:buNone/>
              <a:defRPr sz="1200"/>
            </a:lvl2pPr>
            <a:lvl3pPr marL="914110" indent="0">
              <a:buNone/>
              <a:defRPr sz="1000"/>
            </a:lvl3pPr>
            <a:lvl4pPr marL="1371162" indent="0">
              <a:buNone/>
              <a:defRPr sz="900"/>
            </a:lvl4pPr>
            <a:lvl5pPr marL="1828215" indent="0">
              <a:buNone/>
              <a:defRPr sz="900"/>
            </a:lvl5pPr>
            <a:lvl6pPr marL="2285265" indent="0">
              <a:buNone/>
              <a:defRPr sz="900"/>
            </a:lvl6pPr>
            <a:lvl7pPr marL="2742323" indent="0">
              <a:buNone/>
              <a:defRPr sz="900"/>
            </a:lvl7pPr>
            <a:lvl8pPr marL="3199375" indent="0">
              <a:buNone/>
              <a:defRPr sz="900"/>
            </a:lvl8pPr>
            <a:lvl9pPr marL="365643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7C73F-A764-40F6-9C2A-969FDBA2B9C9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4BCE6A-E7C8-4103-B851-DD82E580993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222169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8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054" indent="0">
              <a:buNone/>
              <a:defRPr sz="2800"/>
            </a:lvl2pPr>
            <a:lvl3pPr marL="914110" indent="0">
              <a:buNone/>
              <a:defRPr sz="2400"/>
            </a:lvl3pPr>
            <a:lvl4pPr marL="1371162" indent="0">
              <a:buNone/>
              <a:defRPr sz="2000"/>
            </a:lvl4pPr>
            <a:lvl5pPr marL="1828215" indent="0">
              <a:buNone/>
              <a:defRPr sz="2000"/>
            </a:lvl5pPr>
            <a:lvl6pPr marL="2285265" indent="0">
              <a:buNone/>
              <a:defRPr sz="2000"/>
            </a:lvl6pPr>
            <a:lvl7pPr marL="2742323" indent="0">
              <a:buNone/>
              <a:defRPr sz="2000"/>
            </a:lvl7pPr>
            <a:lvl8pPr marL="3199375" indent="0">
              <a:buNone/>
              <a:defRPr sz="2000"/>
            </a:lvl8pPr>
            <a:lvl9pPr marL="365643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54" indent="0">
              <a:buNone/>
              <a:defRPr sz="1200"/>
            </a:lvl2pPr>
            <a:lvl3pPr marL="914110" indent="0">
              <a:buNone/>
              <a:defRPr sz="1000"/>
            </a:lvl3pPr>
            <a:lvl4pPr marL="1371162" indent="0">
              <a:buNone/>
              <a:defRPr sz="900"/>
            </a:lvl4pPr>
            <a:lvl5pPr marL="1828215" indent="0">
              <a:buNone/>
              <a:defRPr sz="900"/>
            </a:lvl5pPr>
            <a:lvl6pPr marL="2285265" indent="0">
              <a:buNone/>
              <a:defRPr sz="900"/>
            </a:lvl6pPr>
            <a:lvl7pPr marL="2742323" indent="0">
              <a:buNone/>
              <a:defRPr sz="900"/>
            </a:lvl7pPr>
            <a:lvl8pPr marL="3199375" indent="0">
              <a:buNone/>
              <a:defRPr sz="900"/>
            </a:lvl8pPr>
            <a:lvl9pPr marL="365643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26847-0BA1-4170-A6A4-CC6289BF08D4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B133D5-FD66-4360-818A-2BE868E9F7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2807603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905000"/>
            <a:ext cx="8078787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Текст второго уровня</a:t>
            </a:r>
          </a:p>
          <a:p>
            <a:pPr lvl="2"/>
            <a:r>
              <a:rPr lang="ru-RU" altLang="ru-RU" smtClean="0"/>
              <a:t>Текст третьего уровня</a:t>
            </a:r>
          </a:p>
          <a:p>
            <a:pPr lvl="3"/>
            <a:r>
              <a:rPr lang="ru-RU" altLang="ru-RU" smtClean="0"/>
              <a:t> Текст четвертого уровня</a:t>
            </a:r>
          </a:p>
          <a:p>
            <a:pPr lvl="4"/>
            <a:r>
              <a:rPr lang="ru-RU" altLang="ru-RU" smtClean="0"/>
              <a:t>Текст пятого уровня</a:t>
            </a:r>
          </a:p>
          <a:p>
            <a:pPr lvl="1"/>
            <a:endParaRPr lang="ru-RU" altLang="ru-RU" smtClean="0"/>
          </a:p>
          <a:p>
            <a:pPr lvl="2"/>
            <a:endParaRPr lang="ru-RU" alt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685800"/>
            <a:ext cx="80787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34" tIns="45667" rIns="91334" bIns="4566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fld id="{94C66BA8-13FE-49EE-A0F6-93B961760104}" type="datetime1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629400"/>
            <a:ext cx="190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34" tIns="45667" rIns="91334" bIns="4566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b="1"/>
            </a:lvl1pPr>
          </a:lstStyle>
          <a:p>
            <a:fld id="{9CB635AF-C651-4273-B038-209CA924972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42" r:id="rId1"/>
    <p:sldLayoutId id="2147486828" r:id="rId2"/>
    <p:sldLayoutId id="2147486829" r:id="rId3"/>
    <p:sldLayoutId id="2147486830" r:id="rId4"/>
    <p:sldLayoutId id="2147486831" r:id="rId5"/>
    <p:sldLayoutId id="2147486832" r:id="rId6"/>
    <p:sldLayoutId id="2147486833" r:id="rId7"/>
    <p:sldLayoutId id="2147486834" r:id="rId8"/>
    <p:sldLayoutId id="2147486835" r:id="rId9"/>
    <p:sldLayoutId id="2147486836" r:id="rId10"/>
    <p:sldLayoutId id="2147486837" r:id="rId11"/>
    <p:sldLayoutId id="2147486838" r:id="rId12"/>
    <p:sldLayoutId id="2147486839" r:id="rId13"/>
    <p:sldLayoutId id="2147486840" r:id="rId14"/>
    <p:sldLayoutId id="2147486841" r:id="rId15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Arial" charset="0"/>
        </a:defRPr>
      </a:lvl5pPr>
      <a:lvl6pPr marL="457054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6pPr>
      <a:lvl7pPr marL="914110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7pPr>
      <a:lvl8pPr marL="1371162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8pPr>
      <a:lvl9pPr marL="1828215" algn="l" rtl="0" fontAlgn="base">
        <a:spcBef>
          <a:spcPct val="0"/>
        </a:spcBef>
        <a:spcAft>
          <a:spcPct val="0"/>
        </a:spcAft>
        <a:defRPr sz="4400">
          <a:solidFill>
            <a:srgbClr val="284C6A"/>
          </a:solidFill>
          <a:latin typeface="Trebuchet MS" pitchFamily="34" charset="0"/>
        </a:defRPr>
      </a:lvl9pPr>
    </p:titleStyle>
    <p:bodyStyle>
      <a:lvl1pPr marL="341313" indent="-341313" algn="l" rtl="0" eaLnBrk="0" fontAlgn="base" hangingPunct="0">
        <a:lnSpc>
          <a:spcPct val="125000"/>
        </a:lnSpc>
        <a:spcBef>
          <a:spcPct val="20000"/>
        </a:spcBef>
        <a:spcAft>
          <a:spcPct val="0"/>
        </a:spcAft>
        <a:buClr>
          <a:schemeClr val="bg2"/>
        </a:buClr>
        <a:buChar char="•"/>
        <a:defRPr sz="3200">
          <a:solidFill>
            <a:srgbClr val="284C6A"/>
          </a:solidFill>
          <a:latin typeface="+mn-lt"/>
          <a:ea typeface="+mn-ea"/>
          <a:cs typeface="+mn-cs"/>
        </a:defRPr>
      </a:lvl1pPr>
      <a:lvl2pPr marL="739775" indent="-282575" algn="l" rtl="0" eaLnBrk="0" fontAlgn="base" hangingPunct="0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800">
          <a:solidFill>
            <a:schemeClr val="tx1"/>
          </a:solidFill>
          <a:latin typeface="+mn-lt"/>
        </a:defRPr>
      </a:lvl2pPr>
      <a:lvl3pPr marL="11398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500">
          <a:solidFill>
            <a:schemeClr val="tx1"/>
          </a:solidFill>
          <a:latin typeface="+mn-lt"/>
        </a:defRPr>
      </a:lvl3pPr>
      <a:lvl4pPr marL="1597025" indent="-225425" algn="l" rtl="0" eaLnBrk="0" fontAlgn="base" hangingPunct="0">
        <a:spcBef>
          <a:spcPct val="20000"/>
        </a:spcBef>
        <a:spcAft>
          <a:spcPct val="0"/>
        </a:spcAft>
        <a:buFont typeface="Trebuchet MS" panose="020B0603020202020204" pitchFamily="34" charset="0"/>
        <a:buChar char="−"/>
        <a:defRPr sz="2000">
          <a:solidFill>
            <a:schemeClr val="tx1"/>
          </a:solidFill>
          <a:latin typeface="+mn-lt"/>
        </a:defRPr>
      </a:lvl4pPr>
      <a:lvl5pPr marL="20542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3795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0850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7902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4956" indent="-228526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4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1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62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1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6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23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75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30" algn="l" defTabSz="9141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__________Microsoft_Office_Excel1.xls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1.mov"/><Relationship Id="rId2" Type="http://schemas.openxmlformats.org/officeDocument/2006/relationships/slideLayout" Target="../slideLayouts/slideLayout7.xml"/><Relationship Id="rId1" Type="http://schemas.openxmlformats.org/officeDocument/2006/relationships/video" Target="../media/media1.mov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395287" y="3501008"/>
            <a:ext cx="8496300" cy="135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58" tIns="45680" rIns="91358" bIns="45680">
            <a:spAutoFit/>
          </a:bodyPr>
          <a:lstStyle/>
          <a:p>
            <a:pPr algn="ctr" eaLnBrk="1" hangingPunct="1">
              <a:defRPr/>
            </a:pPr>
            <a:r>
              <a:rPr lang="ru-RU" altLang="ru-RU" sz="28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 безопасности дорожного движения на территории Минской области</a:t>
            </a:r>
            <a:endParaRPr lang="ru-RU" altLang="ru-RU" sz="2800" b="1" dirty="0">
              <a:solidFill>
                <a:srgbClr val="284C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ru-RU" altLang="ru-RU" sz="2600" b="1" dirty="0">
              <a:solidFill>
                <a:srgbClr val="284C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22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7F4E304-C613-485C-B59D-2D99F827E49E}" type="slidenum">
              <a:rPr lang="ru-RU" altLang="ru-RU">
                <a:latin typeface="Trebuchet MS" panose="020B0603020202020204" pitchFamily="34" charset="0"/>
              </a:rPr>
              <a:pPr/>
              <a:t>1</a:t>
            </a:fld>
            <a:endParaRPr lang="ru-RU" altLang="ru-RU">
              <a:latin typeface="Trebuchet MS" panose="020B0603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63888" y="142576"/>
            <a:ext cx="2597010" cy="316835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9F669BA-584B-40AE-8648-4E22A97CF4AE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2195736" y="260648"/>
            <a:ext cx="612068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правильно оборудовать свои велосипеды</a:t>
            </a:r>
            <a:endParaRPr 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200" r="16693"/>
          <a:stretch/>
        </p:blipFill>
        <p:spPr>
          <a:xfrm>
            <a:off x="1979712" y="1141052"/>
            <a:ext cx="5184576" cy="562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40832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B5C1-29A2-4EFD-8A65-9EADEC83F1DB}" type="slidenum">
              <a:rPr lang="ru-RU" altLang="ru-RU" smtClean="0"/>
              <a:pPr/>
              <a:t>11</a:t>
            </a:fld>
            <a:endParaRPr lang="ru-RU" altLang="ru-RU"/>
          </a:p>
        </p:txBody>
      </p:sp>
      <p:sp>
        <p:nvSpPr>
          <p:cNvPr id="3" name="TextBox 2"/>
          <p:cNvSpPr txBox="1"/>
          <p:nvPr/>
        </p:nvSpPr>
        <p:spPr>
          <a:xfrm>
            <a:off x="1547664" y="404664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НЕТРЕЗВЫЕ ВОДИТЕЛИ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556792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С 01.03.2021вступила в силу новая редакция КоАП Республики </a:t>
            </a:r>
            <a:r>
              <a:rPr lang="ru-RU" b="1" dirty="0" smtClean="0"/>
              <a:t>Беларусь.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Согласно ст.18.15 Кодекса об административных правонарушениях Республики Беларусь, предусмотрена градация алкогольного опьянения водителя. Если алкогольное опьянение составляет </a:t>
            </a:r>
            <a:r>
              <a:rPr lang="ru-RU" b="1" dirty="0">
                <a:solidFill>
                  <a:srgbClr val="3333FF"/>
                </a:solidFill>
              </a:rPr>
              <a:t>до 0,8 промилле </a:t>
            </a:r>
            <a:r>
              <a:rPr lang="ru-RU" b="1" dirty="0"/>
              <a:t>включительно – правонарушитель лишается водительского удостоверения </a:t>
            </a:r>
            <a:r>
              <a:rPr lang="ru-RU" b="1" dirty="0">
                <a:solidFill>
                  <a:srgbClr val="FF0000"/>
                </a:solidFill>
              </a:rPr>
              <a:t>сроком на 3 года, также придется заплатить и штраф 100 базовых величин</a:t>
            </a:r>
            <a:r>
              <a:rPr lang="ru-RU" b="1" dirty="0"/>
              <a:t>, если </a:t>
            </a:r>
            <a:r>
              <a:rPr lang="ru-RU" b="1" dirty="0">
                <a:solidFill>
                  <a:srgbClr val="3333FF"/>
                </a:solidFill>
              </a:rPr>
              <a:t>более 0,8 промилле </a:t>
            </a:r>
            <a:r>
              <a:rPr lang="ru-RU" b="1" dirty="0"/>
              <a:t>– </a:t>
            </a:r>
            <a:r>
              <a:rPr lang="ru-RU" b="1" dirty="0">
                <a:solidFill>
                  <a:srgbClr val="FF0000"/>
                </a:solidFill>
              </a:rPr>
              <a:t>лишение прав сроком на 5 лет и штраф в 200 базовых величин</a:t>
            </a:r>
            <a:r>
              <a:rPr lang="ru-RU" b="1" dirty="0"/>
              <a:t>.</a:t>
            </a:r>
          </a:p>
          <a:p>
            <a:pPr algn="ctr"/>
            <a:r>
              <a:rPr lang="ru-RU" b="1" dirty="0">
                <a:solidFill>
                  <a:srgbClr val="3333FF"/>
                </a:solidFill>
              </a:rPr>
              <a:t>За повторное управление</a:t>
            </a:r>
            <a:r>
              <a:rPr lang="ru-RU" b="1" dirty="0"/>
              <a:t> в состоянии опьянения в течение года правонарушитель </a:t>
            </a:r>
            <a:r>
              <a:rPr lang="ru-RU" b="1" dirty="0">
                <a:solidFill>
                  <a:srgbClr val="FF0000"/>
                </a:solidFill>
              </a:rPr>
              <a:t>привлекается к уголовной ответственности</a:t>
            </a:r>
            <a:r>
              <a:rPr lang="ru-RU" b="1" dirty="0"/>
              <a:t>, при этом предусмотрена специальная конфискация транспортного средства, которым управляли в состоянии опьянения, независимо от права собственности. </a:t>
            </a:r>
          </a:p>
        </p:txBody>
      </p:sp>
    </p:spTree>
    <p:extLst>
      <p:ext uri="{BB962C8B-B14F-4D97-AF65-F5344CB8AC3E}">
        <p14:creationId xmlns:p14="http://schemas.microsoft.com/office/powerpoint/2010/main" xmlns="" val="7177678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B5C1-29A2-4EFD-8A65-9EADEC83F1DB}" type="slidenum">
              <a:rPr lang="ru-RU" altLang="ru-RU" smtClean="0"/>
              <a:pPr/>
              <a:t>12</a:t>
            </a:fld>
            <a:endParaRPr lang="ru-RU" altLang="ru-RU"/>
          </a:p>
        </p:txBody>
      </p:sp>
      <p:pic>
        <p:nvPicPr>
          <p:cNvPr id="4" name="В Воложинском районе задержан нетрезвый водитель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>
                  <p14:trim st="680" end="132.8437"/>
                </p14:media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23528" y="1196752"/>
            <a:ext cx="8540441" cy="480399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9632" y="236096"/>
            <a:ext cx="72635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 текущем году по вине нетрезвых водителей совершено </a:t>
            </a:r>
            <a:r>
              <a:rPr lang="ru-RU" dirty="0">
                <a:solidFill>
                  <a:srgbClr val="FF0000"/>
                </a:solidFill>
              </a:rPr>
              <a:t>33 ДТП</a:t>
            </a:r>
            <a:r>
              <a:rPr lang="ru-RU" dirty="0"/>
              <a:t>, в которых </a:t>
            </a:r>
            <a:r>
              <a:rPr lang="ru-RU" dirty="0">
                <a:solidFill>
                  <a:srgbClr val="FF0000"/>
                </a:solidFill>
              </a:rPr>
              <a:t>9 человек погибло </a:t>
            </a:r>
            <a:r>
              <a:rPr lang="ru-RU" dirty="0"/>
              <a:t>и </a:t>
            </a:r>
            <a:r>
              <a:rPr lang="ru-RU" dirty="0">
                <a:solidFill>
                  <a:srgbClr val="FF0000"/>
                </a:solidFill>
              </a:rPr>
              <a:t>33 получили ранения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8635263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-7937"/>
            <a:ext cx="619268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17.07.2021 дорожно-транспортное происшествие, в котором погиб ребенок</a:t>
            </a:r>
            <a:endParaRPr 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5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3BA1EDA-F36B-453B-B413-77286940CFDB}" type="slidenum">
              <a:rPr lang="ru-RU" altLang="ru-RU"/>
              <a:pPr/>
              <a:t>13</a:t>
            </a:fld>
            <a:endParaRPr lang="ru-RU" alt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1078" y="1241117"/>
            <a:ext cx="3340968" cy="2227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8057" y="3925746"/>
            <a:ext cx="3435829" cy="25768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904216"/>
            <a:ext cx="3435829" cy="25768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8057" y="1149904"/>
            <a:ext cx="3435829" cy="257687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39752" y="116632"/>
            <a:ext cx="4357688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Скоростной режим</a:t>
            </a:r>
            <a:endParaRPr 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7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B657A80-42C3-474B-8AEA-275FDA7E0606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1124744"/>
            <a:ext cx="81369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Необходимость подержания оптимальной скорости регламентирована </a:t>
            </a:r>
            <a:r>
              <a:rPr lang="ru-RU" b="1" dirty="0">
                <a:solidFill>
                  <a:srgbClr val="FF0505"/>
                </a:solidFill>
              </a:rPr>
              <a:t>пунктом 87 Правил дорожного движения</a:t>
            </a:r>
            <a:r>
              <a:rPr lang="ru-RU" dirty="0"/>
              <a:t>, который гласит: </a:t>
            </a:r>
            <a:endParaRPr lang="ru-RU" dirty="0" smtClean="0"/>
          </a:p>
          <a:p>
            <a:pPr algn="ctr"/>
            <a:r>
              <a:rPr lang="ru-RU" dirty="0" smtClean="0"/>
              <a:t>«</a:t>
            </a:r>
            <a:r>
              <a:rPr lang="ru-RU" dirty="0"/>
              <a:t>При выборе скорости водитель должен учитывать интенсивность движения, особенности и состояние транспортного средства и перевозимого им груза, дорожные и метеорологические условия, в частности видимость в направлении движения. При этом в темное время суток и в условиях недостаточной видимости скорость движения должна позволять водителю остановить транспортное средство в пределах видимости дороги в направлении движения; при возникновении препятствия, которые водитель в состоянии обнаружить, он обязан принять меры к снижению скорости, вплоть до полной остановки транспортного средства». Для кого-то приведенный текст может показаться общим, не содержащим строгих запретов. Тем не менее, чаще всего в обвинительных заключениях и судебных приговорах водителей, совершивших дорожно-транспортные происшествия, фигурирует нарушение упомянутого пункта. Связано это с тем, что на самом деле перечисленные положения содержат конкретные указания на те факторы, каждый из которых в отдельности или в комплексе определяют скорость, обеспечивающую в соответствующей ситуации безопасность движения.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9048608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2B5C1-29A2-4EFD-8A65-9EADEC83F1DB}" type="slidenum">
              <a:rPr lang="ru-RU" altLang="ru-RU" smtClean="0"/>
              <a:pPr/>
              <a:t>15</a:t>
            </a:fld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/>
          <a:srcRect l="25588" t="12156" r="38188" b="7418"/>
          <a:stretch/>
        </p:blipFill>
        <p:spPr>
          <a:xfrm>
            <a:off x="2483768" y="23450"/>
            <a:ext cx="5472608" cy="683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0295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15B88EB-5100-4BF4-8120-8E92F94769E3}" type="slidenum">
              <a:rPr lang="ru-RU" altLang="ru-RU"/>
              <a:pPr/>
              <a:t>16</a:t>
            </a:fld>
            <a:endParaRPr lang="ru-RU" alt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276872"/>
            <a:ext cx="6446948" cy="3766675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591607" y="827044"/>
            <a:ext cx="6336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+mn-lt"/>
              </a:rPr>
              <a:t>За 8 месяцев </a:t>
            </a:r>
            <a:r>
              <a:rPr lang="ru-RU" dirty="0" err="1">
                <a:latin typeface="+mn-lt"/>
              </a:rPr>
              <a:t>т.г</a:t>
            </a:r>
            <a:r>
              <a:rPr lang="ru-RU" dirty="0">
                <a:latin typeface="+mn-lt"/>
              </a:rPr>
              <a:t>. на территории Минской области произошло </a:t>
            </a:r>
            <a:r>
              <a:rPr lang="ru-RU" b="1" dirty="0">
                <a:solidFill>
                  <a:srgbClr val="FF0000"/>
                </a:solidFill>
                <a:latin typeface="+mn-lt"/>
              </a:rPr>
              <a:t>51 ДТП </a:t>
            </a:r>
            <a:r>
              <a:rPr lang="ru-RU" dirty="0">
                <a:latin typeface="+mn-lt"/>
              </a:rPr>
              <a:t>с </a:t>
            </a:r>
            <a:r>
              <a:rPr lang="ru-RU" dirty="0" smtClean="0">
                <a:latin typeface="+mn-lt"/>
              </a:rPr>
              <a:t>участием несовершеннолетних, </a:t>
            </a:r>
            <a:r>
              <a:rPr lang="ru-RU" dirty="0">
                <a:latin typeface="+mn-lt"/>
              </a:rPr>
              <a:t>в результате которых </a:t>
            </a:r>
            <a:r>
              <a:rPr lang="ru-RU" b="1" dirty="0">
                <a:solidFill>
                  <a:srgbClr val="FF0000"/>
                </a:solidFill>
                <a:latin typeface="+mn-lt"/>
              </a:rPr>
              <a:t>1 ребенок погиб</a:t>
            </a:r>
            <a:r>
              <a:rPr lang="ru-RU" dirty="0">
                <a:latin typeface="+mn-lt"/>
              </a:rPr>
              <a:t>, </a:t>
            </a:r>
            <a:r>
              <a:rPr lang="ru-RU" b="1" dirty="0">
                <a:solidFill>
                  <a:srgbClr val="FF0000"/>
                </a:solidFill>
                <a:latin typeface="+mn-lt"/>
              </a:rPr>
              <a:t>58 – получили травмы различной степени тяжести</a:t>
            </a:r>
            <a:r>
              <a:rPr lang="ru-RU" dirty="0">
                <a:latin typeface="+mn-lt"/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3608" y="126812"/>
            <a:ext cx="748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</a:rPr>
              <a:t>Детский дорожно-транспортный травматизм</a:t>
            </a:r>
            <a:endParaRPr lang="ru-RU" sz="2400" b="1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4AD8AAC-06B8-4AB7-A598-1925FB9849A6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133581" y="116632"/>
            <a:ext cx="721819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indent="449263" algn="just">
              <a:defRPr/>
            </a:pP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ДТП с участием дети-пассажиры 05.09.2021</a:t>
            </a:r>
            <a:endParaRPr 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2924944"/>
            <a:ext cx="4483968" cy="2989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592" y="1124744"/>
            <a:ext cx="2522232" cy="336297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4" y="357189"/>
            <a:ext cx="8893621" cy="1775668"/>
          </a:xfrm>
        </p:spPr>
        <p:txBody>
          <a:bodyPr/>
          <a:lstStyle/>
          <a:p>
            <a:pPr algn="ctr">
              <a:tabLst>
                <a:tab pos="1166813" algn="l"/>
                <a:tab pos="2509838" algn="l"/>
                <a:tab pos="2597150" algn="l"/>
                <a:tab pos="3676650" algn="l"/>
              </a:tabLst>
              <a:defRPr/>
            </a:pPr>
            <a:r>
              <a:rPr lang="ru-RU" sz="2800" dirty="0" smtClean="0">
                <a:latin typeface="+mn-lt"/>
              </a:rPr>
              <a:t>За </a:t>
            </a:r>
            <a:r>
              <a:rPr lang="ru-RU" sz="2800" dirty="0">
                <a:latin typeface="+mn-lt"/>
              </a:rPr>
              <a:t>нарушение правил перевозки детей в соответствии с ч.6 ст.18.13 КоАП в отношении водителя налагается административное взыскание в виде штрафа в размере </a:t>
            </a:r>
            <a:r>
              <a:rPr lang="ru-RU" sz="2800" dirty="0">
                <a:solidFill>
                  <a:srgbClr val="FF0000"/>
                </a:solidFill>
                <a:latin typeface="+mn-lt"/>
              </a:rPr>
              <a:t>до 4 БВ.</a:t>
            </a:r>
          </a:p>
        </p:txBody>
      </p:sp>
      <p:sp>
        <p:nvSpPr>
          <p:cNvPr id="21507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8EC2FF-690C-475C-A5A6-4F7500EC4AF9}" type="slidenum">
              <a:rPr lang="ru-RU" altLang="ru-RU"/>
              <a:pPr/>
              <a:t>18</a:t>
            </a:fld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13420" y="2153057"/>
            <a:ext cx="4752528" cy="31671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3528" y="5340372"/>
            <a:ext cx="8352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За истекший период </a:t>
            </a:r>
            <a:r>
              <a:rPr lang="ru-RU" dirty="0" err="1"/>
              <a:t>т.г</a:t>
            </a:r>
            <a:r>
              <a:rPr lang="ru-RU" dirty="0"/>
              <a:t>. на территории Минской области сотрудниками ГАИ за нарушение правил перевозки детей привлечен </a:t>
            </a:r>
            <a:r>
              <a:rPr lang="ru-RU" dirty="0">
                <a:solidFill>
                  <a:srgbClr val="FF0000"/>
                </a:solidFill>
              </a:rPr>
              <a:t>6431 </a:t>
            </a:r>
            <a:r>
              <a:rPr lang="ru-RU" dirty="0" smtClean="0">
                <a:solidFill>
                  <a:srgbClr val="FF0000"/>
                </a:solidFill>
              </a:rPr>
              <a:t>водитель </a:t>
            </a:r>
            <a:r>
              <a:rPr lang="ru-RU" dirty="0" smtClean="0"/>
              <a:t>к </a:t>
            </a:r>
            <a:r>
              <a:rPr lang="ru-RU" dirty="0"/>
              <a:t>административной </a:t>
            </a:r>
            <a:r>
              <a:rPr lang="ru-RU" dirty="0" smtClean="0"/>
              <a:t>ответственности, </a:t>
            </a:r>
            <a:r>
              <a:rPr lang="ru-RU" dirty="0"/>
              <a:t>из которых </a:t>
            </a:r>
            <a:r>
              <a:rPr lang="ru-RU" dirty="0">
                <a:solidFill>
                  <a:srgbClr val="FF0000"/>
                </a:solidFill>
              </a:rPr>
              <a:t>44 повторно в течении года.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5" y="1071563"/>
            <a:ext cx="8858250" cy="5572125"/>
          </a:xfrm>
        </p:spPr>
        <p:txBody>
          <a:bodyPr/>
          <a:lstStyle/>
          <a:p>
            <a:pPr algn="just">
              <a:defRPr/>
            </a:pPr>
            <a:r>
              <a:rPr lang="ru-RU" sz="2200" dirty="0">
                <a:latin typeface="+mn-lt"/>
              </a:rPr>
              <a:t/>
            </a:r>
            <a:br>
              <a:rPr lang="ru-RU" sz="2200" dirty="0">
                <a:latin typeface="+mn-lt"/>
              </a:rPr>
            </a:br>
            <a:endParaRPr lang="ru-RU" sz="2200" dirty="0"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1312" y="410975"/>
            <a:ext cx="8461375" cy="89255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Ошибки несовершеннолетних пешеходов, ставшие причинами ДТП:</a:t>
            </a:r>
          </a:p>
        </p:txBody>
      </p:sp>
      <p:sp>
        <p:nvSpPr>
          <p:cNvPr id="22532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CFCD60-060D-4363-A8A7-9FF9D5D54F63}" type="slidenum">
              <a:rPr lang="ru-RU" altLang="ru-RU"/>
              <a:pPr/>
              <a:t>19</a:t>
            </a:fld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4399" y="2276872"/>
            <a:ext cx="8352159" cy="27363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58050" y="5389607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3333FF"/>
                </a:solidFill>
              </a:rPr>
              <a:t>Чаще всего дети попадают в дорожные происшествия не потому, что не знают ПДД, а потому, что опасность для них была скрыта (стоящим автомобилем, деревьями, забором, киоском и т.п.)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7" name="Диаграмма 4"/>
          <p:cNvGraphicFramePr>
            <a:graphicFrameLocks/>
          </p:cNvGraphicFramePr>
          <p:nvPr/>
        </p:nvGraphicFramePr>
        <p:xfrm>
          <a:off x="782638" y="1450975"/>
          <a:ext cx="6918325" cy="1519238"/>
        </p:xfrm>
        <a:graphic>
          <a:graphicData uri="http://schemas.openxmlformats.org/presentationml/2006/ole">
            <p:oleObj spid="_x0000_s1085" r:id="rId4" imgW="6919560" imgH="1518036" progId="Excel.Chart.8">
              <p:embed/>
            </p:oleObj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850" y="0"/>
            <a:ext cx="8568630" cy="1257300"/>
          </a:xfrm>
        </p:spPr>
        <p:txBody>
          <a:bodyPr/>
          <a:lstStyle/>
          <a:p>
            <a:pPr algn="ctr">
              <a:defRPr/>
            </a:pPr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Дорожно-транспортная аварийность на территории </a:t>
            </a:r>
            <a:r>
              <a:rPr lang="ru-RU" altLang="ru-RU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Минщины</a:t>
            </a:r>
            <a: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sz="2000" b="1" dirty="0">
                <a:solidFill>
                  <a:srgbClr val="FF0000"/>
                </a:solidFill>
                <a:latin typeface="+mn-lt"/>
              </a:rPr>
            </a:br>
            <a:r>
              <a:rPr lang="ru-RU" altLang="ru-RU" sz="2000" b="1" dirty="0">
                <a:solidFill>
                  <a:srgbClr val="FF0000"/>
                </a:solidFill>
                <a:latin typeface="+mn-lt"/>
              </a:rPr>
              <a:t/>
            </a:r>
            <a:br>
              <a:rPr lang="ru-RU" altLang="ru-RU" sz="2000" b="1" dirty="0">
                <a:solidFill>
                  <a:srgbClr val="FF0000"/>
                </a:solidFill>
                <a:latin typeface="+mn-lt"/>
              </a:rPr>
            </a:br>
            <a:endParaRPr lang="ru-RU" sz="20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03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1149D30-8250-451E-8699-6A6A8AAE93B2}" type="slidenum">
              <a:rPr lang="ru-RU" altLang="ru-RU"/>
              <a:pPr/>
              <a:t>2</a:t>
            </a:fld>
            <a:endParaRPr lang="ru-RU" alt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/>
          <a:srcRect l="20430" t="14755" r="19327" b="20549"/>
          <a:stretch/>
        </p:blipFill>
        <p:spPr>
          <a:xfrm>
            <a:off x="1043608" y="1700808"/>
            <a:ext cx="6794685" cy="41044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078787" cy="914400"/>
          </a:xfrm>
        </p:spPr>
        <p:txBody>
          <a:bodyPr/>
          <a:lstStyle/>
          <a:p>
            <a:pPr algn="ctr"/>
            <a:r>
              <a:rPr lang="ru-RU" sz="2800" dirty="0" smtClean="0"/>
              <a:t>22.08.2021 ДТП в дворовой территории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01200-0A5E-4BF1-A89F-5CB9A6401FD5}" type="slidenum">
              <a:rPr lang="ru-RU" altLang="ru-RU" smtClean="0"/>
              <a:pPr/>
              <a:t>20</a:t>
            </a:fld>
            <a:endParaRPr lang="ru-RU" alt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3377644"/>
            <a:ext cx="4372341" cy="32417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03040"/>
            <a:ext cx="3781480" cy="280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15353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685800"/>
            <a:ext cx="8364859" cy="914400"/>
          </a:xfrm>
        </p:spPr>
        <p:txBody>
          <a:bodyPr/>
          <a:lstStyle/>
          <a:p>
            <a:pPr algn="ctr"/>
            <a:r>
              <a:rPr lang="ru-RU" sz="2800" dirty="0" smtClean="0"/>
              <a:t>25.07.2021 ДТП с участием несовершеннолетнего велосипедиста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01200-0A5E-4BF1-A89F-5CB9A6401FD5}" type="slidenum">
              <a:rPr lang="ru-RU" altLang="ru-RU" smtClean="0"/>
              <a:pPr/>
              <a:t>21</a:t>
            </a:fld>
            <a:endParaRPr lang="ru-RU" alt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844824"/>
            <a:ext cx="3442475" cy="26765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5235" y="1803018"/>
            <a:ext cx="3427850" cy="25708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04695" y="4714076"/>
            <a:ext cx="2550540" cy="191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79459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dirty="0" smtClean="0"/>
              <a:t>07.03.2021 ДТП с участием несовершеннолетнего водителя</a:t>
            </a:r>
            <a:endParaRPr lang="ru-RU" sz="4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01200-0A5E-4BF1-A89F-5CB9A6401FD5}" type="slidenum">
              <a:rPr lang="ru-RU" altLang="ru-RU" smtClean="0"/>
              <a:pPr/>
              <a:t>22</a:t>
            </a:fld>
            <a:endParaRPr lang="ru-RU" alt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916832"/>
            <a:ext cx="4472964" cy="29819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3695700"/>
            <a:ext cx="4572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20674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580883" cy="2599184"/>
          </a:xfrm>
        </p:spPr>
        <p:txBody>
          <a:bodyPr/>
          <a:lstStyle/>
          <a:p>
            <a:pPr algn="just"/>
            <a:r>
              <a:rPr lang="ru-RU" sz="2400" dirty="0" smtClean="0">
                <a:latin typeface="+mn-lt"/>
              </a:rPr>
              <a:t>Перед </a:t>
            </a:r>
            <a:r>
              <a:rPr lang="ru-RU" sz="2400" dirty="0">
                <a:latin typeface="+mn-lt"/>
              </a:rPr>
              <a:t>тем как отправить ребенка в школу либо просто на улицу, необходимо напомнить ему об основных правилах безопасного поведения на дороге! Нужно добиться того, чтобы ребенок, находясь вблизи или на проезжей части не разговаривал по телефону и не слушал музыку в наушниках, так как это отвлекает его внимание. В обязательном порядке к школьной сумке, одежде необходимо пристегнуть световозвращающие элементы</a:t>
            </a:r>
            <a:r>
              <a:rPr lang="ru-RU" sz="1400" dirty="0"/>
              <a:t>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01200-0A5E-4BF1-A89F-5CB9A6401FD5}" type="slidenum">
              <a:rPr lang="ru-RU" altLang="ru-RU" smtClean="0"/>
              <a:pPr/>
              <a:t>23</a:t>
            </a:fld>
            <a:endParaRPr lang="ru-RU" alt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3080573"/>
            <a:ext cx="4824536" cy="342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671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81229277"/>
              </p:ext>
            </p:extLst>
          </p:nvPr>
        </p:nvGraphicFramePr>
        <p:xfrm>
          <a:off x="2430860" y="4797152"/>
          <a:ext cx="576064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5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636FB15-BEA7-46EB-866D-2A3F4351D7D9}" type="slidenum">
              <a:rPr lang="ru-RU" altLang="ru-RU"/>
              <a:pPr/>
              <a:t>3</a:t>
            </a:fld>
            <a:endParaRPr lang="ru-RU" alt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41485" y="692696"/>
            <a:ext cx="6781983" cy="396242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115616" y="4969616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Наиболее неблагоприятными по количеству ДТП и погибших днями недели являлись </a:t>
            </a:r>
            <a:r>
              <a:rPr lang="ru-RU" b="1" dirty="0">
                <a:solidFill>
                  <a:srgbClr val="FF0505"/>
                </a:solidFill>
              </a:rPr>
              <a:t>пятница и суббота</a:t>
            </a:r>
            <a:r>
              <a:rPr lang="ru-RU" dirty="0"/>
              <a:t>, а суточными часовыми </a:t>
            </a:r>
            <a:r>
              <a:rPr lang="ru-RU" dirty="0" smtClean="0"/>
              <a:t>интервалами по </a:t>
            </a:r>
            <a:r>
              <a:rPr lang="ru-RU" dirty="0"/>
              <a:t>количеству ДТП – </a:t>
            </a:r>
            <a:r>
              <a:rPr lang="ru-RU" b="1" dirty="0">
                <a:solidFill>
                  <a:srgbClr val="FF0505"/>
                </a:solidFill>
              </a:rPr>
              <a:t>7-8 и 17-21 час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7813" y="142875"/>
            <a:ext cx="6480175" cy="492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alt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Пешеходный травматизм</a:t>
            </a:r>
            <a:endParaRPr lang="ru-RU" alt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AACCDAF-3D0D-4493-8AC9-34723C07FD1C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11436" y="764704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Самым незащищенным участником дорожного движения является пешеход.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1059414"/>
            <a:ext cx="3221800" cy="20104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1357" y="1209609"/>
            <a:ext cx="1812263" cy="24163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3499567"/>
            <a:ext cx="3221800" cy="21489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263740"/>
            <a:ext cx="3221800" cy="24163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56716" y="5648483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 участием пешеходов за 8 месяцев </a:t>
            </a:r>
            <a:r>
              <a:rPr lang="ru-RU" dirty="0" err="1"/>
              <a:t>т.г</a:t>
            </a:r>
            <a:r>
              <a:rPr lang="ru-RU" dirty="0"/>
              <a:t>. зарегистрировано </a:t>
            </a:r>
            <a:r>
              <a:rPr lang="ru-RU" dirty="0">
                <a:solidFill>
                  <a:srgbClr val="FF0505"/>
                </a:solidFill>
              </a:rPr>
              <a:t>97 ДТП</a:t>
            </a:r>
            <a:r>
              <a:rPr lang="ru-RU" dirty="0"/>
              <a:t>, в которых </a:t>
            </a:r>
            <a:r>
              <a:rPr lang="ru-RU" dirty="0">
                <a:solidFill>
                  <a:srgbClr val="FF0505"/>
                </a:solidFill>
              </a:rPr>
              <a:t>24 человека погибли и 77 - получили </a:t>
            </a:r>
            <a:r>
              <a:rPr lang="ru-RU" dirty="0" smtClean="0">
                <a:solidFill>
                  <a:srgbClr val="FF0505"/>
                </a:solidFill>
              </a:rPr>
              <a:t>травмы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По вине пешеходов произошло </a:t>
            </a:r>
            <a:r>
              <a:rPr lang="ru-RU" dirty="0">
                <a:solidFill>
                  <a:srgbClr val="3333FF"/>
                </a:solidFill>
              </a:rPr>
              <a:t>40 ДТП</a:t>
            </a:r>
            <a:r>
              <a:rPr lang="ru-RU" dirty="0"/>
              <a:t>, в которых </a:t>
            </a:r>
            <a:r>
              <a:rPr lang="ru-RU" dirty="0">
                <a:solidFill>
                  <a:srgbClr val="3333FF"/>
                </a:solidFill>
              </a:rPr>
              <a:t>18 человек погибло </a:t>
            </a:r>
            <a:r>
              <a:rPr lang="ru-RU" dirty="0"/>
              <a:t>и </a:t>
            </a:r>
            <a:r>
              <a:rPr lang="ru-RU" dirty="0">
                <a:solidFill>
                  <a:srgbClr val="3333FF"/>
                </a:solidFill>
              </a:rPr>
              <a:t>24 получили травмы</a:t>
            </a:r>
            <a:r>
              <a:rPr lang="ru-RU" dirty="0"/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Прямоугольник 6"/>
          <p:cNvSpPr>
            <a:spLocks noChangeArrowheads="1"/>
          </p:cNvSpPr>
          <p:nvPr/>
        </p:nvSpPr>
        <p:spPr bwMode="auto">
          <a:xfrm>
            <a:off x="323528" y="476672"/>
            <a:ext cx="8424936" cy="1754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58" tIns="45680" rIns="91358" bIns="4568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sz="2800" b="1" dirty="0"/>
              <a:t>Эксперимент ГАИ. Почему важен </a:t>
            </a:r>
            <a:r>
              <a:rPr lang="ru-RU" sz="2800" b="1" dirty="0" err="1"/>
              <a:t>фликер</a:t>
            </a:r>
            <a:r>
              <a:rPr lang="ru-RU" sz="2800" b="1" dirty="0"/>
              <a:t>?</a:t>
            </a:r>
          </a:p>
          <a:p>
            <a:pPr algn="ctr"/>
            <a:endParaRPr lang="ru-RU" sz="2800" b="1" dirty="0"/>
          </a:p>
          <a:p>
            <a:pPr algn="ctr"/>
            <a: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жилом секторе</a:t>
            </a:r>
          </a:p>
        </p:txBody>
      </p:sp>
      <p:sp>
        <p:nvSpPr>
          <p:cNvPr id="11273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B892829-A151-4BB1-93FB-C89046F4F183}" type="slidenum">
              <a:rPr lang="ru-RU" altLang="ru-RU"/>
              <a:pPr/>
              <a:t>5</a:t>
            </a:fld>
            <a:endParaRPr lang="ru-RU" altLang="ru-RU"/>
          </a:p>
        </p:txBody>
      </p:sp>
      <p:pic>
        <p:nvPicPr>
          <p:cNvPr id="5" name="video-24-02-21-03-27-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327965" y="1353795"/>
            <a:ext cx="8534400" cy="47244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CE1FEC-2963-4DAB-91A2-0C000423443F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5" name="TextBox 4"/>
          <p:cNvSpPr txBox="1"/>
          <p:nvPr/>
        </p:nvSpPr>
        <p:spPr>
          <a:xfrm>
            <a:off x="323527" y="3438862"/>
            <a:ext cx="84249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+mn-lt"/>
              </a:rPr>
              <a:t>Проводимый Госавтоинспекцией эксперимент позволил установить, что в темноте из салона автомобиля человек в темной одежде при ближнем свете фар различим лишь на расстоянии </a:t>
            </a:r>
            <a:r>
              <a:rPr lang="ru-RU" sz="2400" b="1" dirty="0">
                <a:solidFill>
                  <a:srgbClr val="FF0000"/>
                </a:solidFill>
                <a:latin typeface="+mn-lt"/>
              </a:rPr>
              <a:t>25-30 м</a:t>
            </a:r>
            <a:r>
              <a:rPr lang="ru-RU" sz="2400" dirty="0">
                <a:latin typeface="+mn-lt"/>
              </a:rPr>
              <a:t>. При скорости </a:t>
            </a:r>
            <a:r>
              <a:rPr lang="ru-RU" sz="2400" b="1" dirty="0">
                <a:solidFill>
                  <a:srgbClr val="FF0000"/>
                </a:solidFill>
                <a:latin typeface="+mn-lt"/>
              </a:rPr>
              <a:t>60 км/ч </a:t>
            </a:r>
            <a:r>
              <a:rPr lang="ru-RU" sz="2400" dirty="0">
                <a:latin typeface="+mn-lt"/>
              </a:rPr>
              <a:t>за одну секунду автомобиль проезжает </a:t>
            </a:r>
            <a:r>
              <a:rPr lang="ru-RU" sz="2400" b="1" dirty="0">
                <a:solidFill>
                  <a:srgbClr val="FF0000"/>
                </a:solidFill>
                <a:latin typeface="+mn-lt"/>
              </a:rPr>
              <a:t>около 17 метров</a:t>
            </a:r>
            <a:r>
              <a:rPr lang="ru-RU" sz="2400" dirty="0">
                <a:latin typeface="+mn-lt"/>
              </a:rPr>
              <a:t>, что практически не оставляет шансов водителю остановить транспортное средство избежав наезда.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8688" y="188640"/>
            <a:ext cx="8754615" cy="273734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/>
        </p:nvGraphicFramePr>
        <p:xfrm>
          <a:off x="395536" y="3143248"/>
          <a:ext cx="4752528" cy="30289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539750" y="142875"/>
            <a:ext cx="8280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Дорожно-транспортное происшествие 02.09.2021 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в </a:t>
            </a:r>
            <a:r>
              <a:rPr lang="ru-RU" sz="2400" b="1" dirty="0" err="1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г.Молодечно</a:t>
            </a:r>
            <a:endParaRPr lang="ru-RU" sz="2400" b="1" dirty="0">
              <a:solidFill>
                <a:srgbClr val="284C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j-ea"/>
              <a:cs typeface="+mj-cs"/>
            </a:endParaRPr>
          </a:p>
        </p:txBody>
      </p:sp>
      <p:sp>
        <p:nvSpPr>
          <p:cNvPr id="5125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E63D8A-DD0B-41A3-8B98-FBBE482F2489}" type="slidenum">
              <a:rPr lang="ru-RU" altLang="ru-RU"/>
              <a:pPr/>
              <a:t>7</a:t>
            </a:fld>
            <a:endParaRPr lang="ru-RU" alt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6" y="1281209"/>
            <a:ext cx="3744094" cy="28071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268760"/>
            <a:ext cx="3629822" cy="27215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4186530"/>
            <a:ext cx="3435474" cy="257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969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1772816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6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С участием велосипедистов за </a:t>
            </a:r>
            <a: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2021 год на </a:t>
            </a: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территории Минской области произошло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36 ДТП</a:t>
            </a: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, в которых </a:t>
            </a:r>
            <a:endParaRPr lang="ru-RU" sz="2400" b="1" dirty="0" smtClean="0">
              <a:solidFill>
                <a:srgbClr val="284C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j-ea"/>
              <a:cs typeface="+mj-cs"/>
            </a:endParaRPr>
          </a:p>
          <a:p>
            <a:pPr algn="ctr">
              <a:defRPr sz="26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3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человек погибло, 33 – получили травмы</a:t>
            </a: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. </a:t>
            </a:r>
            <a:endParaRPr lang="ru-RU" sz="2400" b="1" dirty="0" smtClean="0">
              <a:solidFill>
                <a:srgbClr val="284C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j-ea"/>
              <a:cs typeface="+mj-cs"/>
            </a:endParaRPr>
          </a:p>
          <a:p>
            <a:pPr algn="ctr">
              <a:defRPr sz="2600" b="0" i="0" u="none" strike="noStrike" kern="1200" spc="0" baseline="0">
                <a:solidFill>
                  <a:srgbClr val="000000">
                    <a:lumMod val="65000"/>
                    <a:lumOff val="35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Из </a:t>
            </a: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общего количества ДТП с участием велосипедистов -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21 ДТП </a:t>
            </a:r>
            <a:r>
              <a:rPr lang="ru-RU" sz="2400" b="1" dirty="0">
                <a:solidFill>
                  <a:srgbClr val="284C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j-ea"/>
                <a:cs typeface="+mj-cs"/>
              </a:rPr>
              <a:t>произошли по вине самих велосипедистов. </a:t>
            </a:r>
          </a:p>
        </p:txBody>
      </p:sp>
      <p:sp>
        <p:nvSpPr>
          <p:cNvPr id="614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BEBA44D-D0D0-4C45-84CC-5062733BDD90}" type="slidenum">
              <a:rPr lang="ru-RU" altLang="ru-RU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9880698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EE8A20F-8F69-4CBA-AACB-E6A4D44C8BA3}" type="slidenum">
              <a:rPr lang="ru-RU" altLang="ru-RU"/>
              <a:pPr/>
              <a:t>9</a:t>
            </a:fld>
            <a:endParaRPr lang="ru-RU" altLang="ru-RU"/>
          </a:p>
        </p:txBody>
      </p:sp>
      <p:pic>
        <p:nvPicPr>
          <p:cNvPr id="14341" name="Picture 5" descr="E:\Новая сетевая\Имиджевые\АРТ-объект – «Скамейка спасателей»\IMG_05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8999537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 descr="E:\Новая сетевая\Имиджевые\АРТ-объект – «Скамейка спасателей»\IMG_05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5400675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7" descr="E:\Новая сетевая\Имиджевые\АРТ-объект – «Скамейка спасателей»\IMG_05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360045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8" descr="E:\Новая сетевая\Имиджевые\АРТ-объект – «Скамейка спасателей»\IMG_05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116800" y="-13030200"/>
            <a:ext cx="5759450" cy="384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8864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07.09.2021 велосипедистка </a:t>
            </a:r>
            <a:r>
              <a:rPr lang="ru-RU" b="1" dirty="0"/>
              <a:t>погибла под колесами «Рено» </a:t>
            </a:r>
            <a:endParaRPr lang="ru-RU" b="1" dirty="0" smtClean="0"/>
          </a:p>
          <a:p>
            <a:pPr algn="ctr"/>
            <a:r>
              <a:rPr lang="ru-RU" b="1" dirty="0" smtClean="0"/>
              <a:t>в </a:t>
            </a:r>
            <a:r>
              <a:rPr lang="ru-RU" b="1" dirty="0" err="1"/>
              <a:t>Вилейском</a:t>
            </a:r>
            <a:r>
              <a:rPr lang="ru-RU" b="1" dirty="0"/>
              <a:t> районе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24744"/>
            <a:ext cx="3647864" cy="24319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1052736"/>
            <a:ext cx="3647864" cy="24319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4077072"/>
            <a:ext cx="3647864" cy="243190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чебный семинар — презентаци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8" tIns="45710" rIns="91418" bIns="4571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Учебный семинар — презентация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Учебный семинар — презентация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Учебный семинар — презентация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  <a:fontScheme name="Классическая">
    <a:majorFont>
      <a:latin typeface="Arial"/>
      <a:ea typeface=""/>
      <a:cs typeface=""/>
      <a:font script="Jpan" typeface="ＭＳ Ｐゴシック"/>
      <a:font script="Hang" typeface="돋움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Times New Roman"/>
      <a:ea typeface=""/>
      <a:cs typeface=""/>
      <a:font script="Jpan" typeface="ＭＳ Ｐ明朝"/>
      <a:font script="Hang" typeface="바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Учебный семинар — презентация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  <a:fontScheme name="Учебный семинар — презентация">
    <a:majorFont>
      <a:latin typeface="Trebuchet MS"/>
      <a:ea typeface=""/>
      <a:cs typeface=""/>
    </a:majorFont>
    <a:minorFont>
      <a:latin typeface="Trebuchet MS"/>
      <a:ea typeface=""/>
      <a:cs typeface="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10095</TotalTime>
  <Words>766</Words>
  <Application>Microsoft Office PowerPoint</Application>
  <PresentationFormat>Экран (4:3)</PresentationFormat>
  <Paragraphs>67</Paragraphs>
  <Slides>23</Slides>
  <Notes>3</Notes>
  <HiddenSlides>0</HiddenSlides>
  <MMClips>2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Учебный семинар — презентация</vt:lpstr>
      <vt:lpstr>Диаграмма Microsoft Office Excel</vt:lpstr>
      <vt:lpstr>Слайд 1</vt:lpstr>
      <vt:lpstr>    Дорожно-транспортная аварийность на территории Минщины 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За нарушение правил перевозки детей в соответствии с ч.6 ст.18.13 КоАП в отношении водителя налагается административное взыскание в виде штрафа в размере до 4 БВ.</vt:lpstr>
      <vt:lpstr> </vt:lpstr>
      <vt:lpstr>22.08.2021 ДТП в дворовой территории</vt:lpstr>
      <vt:lpstr>25.07.2021 ДТП с участием несовершеннолетнего велосипедиста</vt:lpstr>
      <vt:lpstr>07.03.2021 ДТП с участием несовершеннолетнего водителя</vt:lpstr>
      <vt:lpstr>Перед тем как отправить ребенка в школу либо просто на улицу, необходимо напомнить ему об основных правилах безопасного поведения на дороге! Нужно добиться того, чтобы ребенок, находясь вблизи или на проезжей части не разговаривал по телефону и не слушал музыку в наушниках, так как это отвлекает его внимание. В обязательном порядке к школьной сумке, одежде необходимо пристегнуть световозвращающие элементы.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реализации требований                            Директивы Президента Республики Беларусь от 11 марта 2004 г. № 1                                     «О мерах по укреплению общественной безопасности и дисциплины»</dc:title>
  <dc:creator>Гомола Татьяна</dc:creator>
  <cp:lastModifiedBy>SenojatskiyAN</cp:lastModifiedBy>
  <cp:revision>1260</cp:revision>
  <cp:lastPrinted>2015-07-31T05:41:34Z</cp:lastPrinted>
  <dcterms:created xsi:type="dcterms:W3CDTF">2014-06-25T09:09:40Z</dcterms:created>
  <dcterms:modified xsi:type="dcterms:W3CDTF">2021-09-13T15:38:20Z</dcterms:modified>
</cp:coreProperties>
</file>