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4" r:id="rId1"/>
  </p:sldMasterIdLst>
  <p:notesMasterIdLst>
    <p:notesMasterId r:id="rId6"/>
  </p:notesMasterIdLst>
  <p:sldIdLst>
    <p:sldId id="519" r:id="rId2"/>
    <p:sldId id="532" r:id="rId3"/>
    <p:sldId id="535" r:id="rId4"/>
    <p:sldId id="539" r:id="rId5"/>
  </p:sldIdLst>
  <p:sldSz cx="9144000" cy="5143500" type="screen16x9"/>
  <p:notesSz cx="6797675" cy="9928225"/>
  <p:defaultTextStyle>
    <a:defPPr>
      <a:defRPr lang="ru-RU"/>
    </a:defPPr>
    <a:lvl1pPr marL="0" algn="l" defTabSz="81625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8125" algn="l" defTabSz="81625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16251" algn="l" defTabSz="81625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24376" algn="l" defTabSz="81625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32501" algn="l" defTabSz="81625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40626" algn="l" defTabSz="81625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48752" algn="l" defTabSz="81625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56877" algn="l" defTabSz="81625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65002" algn="l" defTabSz="81625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9EDF4"/>
    <a:srgbClr val="CAD3E4"/>
    <a:srgbClr val="83AEE1"/>
    <a:srgbClr val="635CEE"/>
    <a:srgbClr val="0039AC"/>
    <a:srgbClr val="D0D8E8"/>
    <a:srgbClr val="CCECFF"/>
    <a:srgbClr val="EDF6F9"/>
    <a:srgbClr val="ECF1F8"/>
    <a:srgbClr val="FBFAF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9104" autoAdjust="0"/>
  </p:normalViewPr>
  <p:slideViewPr>
    <p:cSldViewPr>
      <p:cViewPr varScale="1">
        <p:scale>
          <a:sx n="144" d="100"/>
          <a:sy n="144" d="100"/>
        </p:scale>
        <p:origin x="-780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.22105522805415925"/>
          <c:y val="9.656592155058967E-2"/>
          <c:w val="0.61600051909598363"/>
          <c:h val="0.537664139983155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00FFFF"/>
              </a:solidFill>
            </c:spPr>
          </c:dPt>
          <c:dPt>
            <c:idx val="1"/>
            <c:spPr>
              <a:solidFill>
                <a:srgbClr val="66CCFF"/>
              </a:solidFill>
            </c:spPr>
          </c:dPt>
          <c:dPt>
            <c:idx val="2"/>
            <c:spPr>
              <a:solidFill>
                <a:srgbClr val="CCCCFF"/>
              </a:solidFill>
            </c:spPr>
          </c:dPt>
          <c:dPt>
            <c:idx val="3"/>
            <c:spPr>
              <a:solidFill>
                <a:srgbClr val="99FFCC"/>
              </a:solidFill>
            </c:spPr>
          </c:dPt>
          <c:dPt>
            <c:idx val="4"/>
            <c:spPr>
              <a:solidFill>
                <a:srgbClr val="FF99CC"/>
              </a:solidFill>
            </c:spPr>
          </c:dPt>
          <c:dLbls>
            <c:dLbl>
              <c:idx val="0"/>
              <c:layout>
                <c:manualLayout>
                  <c:x val="-8.3686144073010268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300" dirty="0" smtClean="0"/>
                      <a:t>Сельское хозяйство (</a:t>
                    </a:r>
                    <a:r>
                      <a:rPr lang="en-US" sz="1300" dirty="0" smtClean="0"/>
                      <a:t>10</a:t>
                    </a:r>
                    <a:r>
                      <a:rPr lang="ru-RU" sz="1300" dirty="0" smtClean="0"/>
                      <a:t>,3%)</a:t>
                    </a:r>
                  </a:p>
                  <a:p>
                    <a:r>
                      <a:rPr lang="ru-RU" sz="1300" dirty="0" smtClean="0"/>
                      <a:t>Вклад +0,4</a:t>
                    </a:r>
                    <a:endParaRPr lang="ru-RU" sz="1300" dirty="0"/>
                  </a:p>
                </c:rich>
              </c:tx>
              <c:dLblPos val="bestFit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6491575386577266E-2"/>
                  <c:y val="-0.11038637508616422"/>
                </c:manualLayout>
              </c:layout>
              <c:tx>
                <c:rich>
                  <a:bodyPr/>
                  <a:lstStyle/>
                  <a:p>
                    <a:r>
                      <a:rPr lang="ru-RU" sz="1300" dirty="0" smtClean="0"/>
                      <a:t>Промышленность</a:t>
                    </a:r>
                    <a:r>
                      <a:rPr lang="ru-RU" sz="1300" baseline="0" dirty="0" smtClean="0"/>
                      <a:t> </a:t>
                    </a:r>
                  </a:p>
                  <a:p>
                    <a:r>
                      <a:rPr lang="ru-RU" sz="1300" baseline="0" dirty="0" smtClean="0"/>
                      <a:t>(</a:t>
                    </a:r>
                    <a:r>
                      <a:rPr lang="ru-RU" sz="1300" dirty="0" smtClean="0"/>
                      <a:t>37,8%)</a:t>
                    </a:r>
                  </a:p>
                  <a:p>
                    <a:r>
                      <a:rPr lang="ru-RU" sz="1300" dirty="0" smtClean="0"/>
                      <a:t>Вклад  -0,7</a:t>
                    </a:r>
                  </a:p>
                  <a:p>
                    <a:endParaRPr lang="ru-RU" sz="1200" dirty="0"/>
                  </a:p>
                </c:rich>
              </c:tx>
              <c:dLblPos val="bestFit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7270131900256542E-2"/>
                  <c:y val="-0.124103715446283"/>
                </c:manualLayout>
              </c:layout>
              <c:tx>
                <c:rich>
                  <a:bodyPr/>
                  <a:lstStyle/>
                  <a:p>
                    <a:r>
                      <a:rPr lang="ru-RU" sz="1300" dirty="0" smtClean="0"/>
                      <a:t>Строительство (10,3%)</a:t>
                    </a:r>
                  </a:p>
                  <a:p>
                    <a:r>
                      <a:rPr lang="ru-RU" sz="1300" dirty="0" smtClean="0"/>
                      <a:t>Вклад  0,02</a:t>
                    </a:r>
                    <a:endParaRPr lang="ru-RU" sz="1300" dirty="0">
                      <a:solidFill>
                        <a:srgbClr val="FF0000"/>
                      </a:solidFill>
                    </a:endParaRPr>
                  </a:p>
                </c:rich>
              </c:tx>
              <c:dLblPos val="bestFit"/>
              <c:extLst>
                <c:ext xmlns:c15="http://schemas.microsoft.com/office/drawing/2012/chart" uri="{CE6537A1-D6FC-4f65-9D91-7224C49458BB}">
                  <c15:layout>
                    <c:manualLayout>
                      <c:w val="0.14455653046267267"/>
                      <c:h val="0.17952980797649762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3.8594171776567002E-2"/>
                  <c:y val="-6.2144895239756304E-2"/>
                </c:manualLayout>
              </c:layout>
              <c:tx>
                <c:rich>
                  <a:bodyPr/>
                  <a:lstStyle/>
                  <a:p>
                    <a:r>
                      <a:rPr lang="ru-RU" sz="1300" baseline="0" dirty="0" smtClean="0"/>
                      <a:t>Торговля  </a:t>
                    </a:r>
                  </a:p>
                  <a:p>
                    <a:r>
                      <a:rPr lang="ru-RU" sz="1300" baseline="0" dirty="0" smtClean="0"/>
                      <a:t>(</a:t>
                    </a:r>
                    <a:r>
                      <a:rPr lang="ru-RU" sz="1300" dirty="0" smtClean="0"/>
                      <a:t>10,7%)</a:t>
                    </a:r>
                  </a:p>
                  <a:p>
                    <a:r>
                      <a:rPr lang="ru-RU" sz="1300" dirty="0" smtClean="0"/>
                      <a:t>Вклад +0,6</a:t>
                    </a:r>
                    <a:endParaRPr lang="ru-RU" sz="1300" dirty="0"/>
                  </a:p>
                </c:rich>
              </c:tx>
              <c:dLblPos val="bestFit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6144097830209547E-2"/>
                  <c:y val="-9.1330069892004276E-2"/>
                </c:manualLayout>
              </c:layout>
              <c:tx>
                <c:rich>
                  <a:bodyPr/>
                  <a:lstStyle/>
                  <a:p>
                    <a:r>
                      <a:rPr lang="ru-RU" sz="1300" dirty="0" smtClean="0"/>
                      <a:t>Транспорт </a:t>
                    </a:r>
                  </a:p>
                  <a:p>
                    <a:r>
                      <a:rPr lang="ru-RU" sz="1300" dirty="0" smtClean="0"/>
                      <a:t>(5,3%)</a:t>
                    </a:r>
                  </a:p>
                  <a:p>
                    <a:r>
                      <a:rPr lang="ru-RU" sz="1300" dirty="0" smtClean="0"/>
                      <a:t>Вклад  -0,3</a:t>
                    </a:r>
                    <a:endParaRPr lang="ru-RU" sz="1600" dirty="0"/>
                  </a:p>
                </c:rich>
              </c:tx>
              <c:dLblPos val="bestFit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7.5206276239197484E-2"/>
                  <c:y val="1.6386220352580284E-2"/>
                </c:manualLayout>
              </c:layout>
              <c:tx>
                <c:rich>
                  <a:bodyPr/>
                  <a:lstStyle/>
                  <a:p>
                    <a:r>
                      <a:rPr lang="ru-RU" sz="1300" dirty="0" smtClean="0"/>
                      <a:t>Прочие виды </a:t>
                    </a:r>
                  </a:p>
                  <a:p>
                    <a:r>
                      <a:rPr lang="ru-RU" sz="1300" dirty="0" smtClean="0"/>
                      <a:t>(23,8%)</a:t>
                    </a:r>
                  </a:p>
                  <a:p>
                    <a:r>
                      <a:rPr lang="ru-RU" sz="1300" dirty="0" smtClean="0"/>
                      <a:t>Вклад -0,7</a:t>
                    </a:r>
                    <a:endParaRPr lang="ru-RU" sz="1600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сельское хозяйство</c:v>
                </c:pt>
                <c:pt idx="1">
                  <c:v>промышленность</c:v>
                </c:pt>
                <c:pt idx="2">
                  <c:v>строительство</c:v>
                </c:pt>
                <c:pt idx="3">
                  <c:v>оптовая и розничная торговля</c:v>
                </c:pt>
                <c:pt idx="4">
                  <c:v>траспортная деятельность</c:v>
                </c:pt>
                <c:pt idx="5">
                  <c:v>прочие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10.3</c:v>
                </c:pt>
                <c:pt idx="1">
                  <c:v>37.800000000000004</c:v>
                </c:pt>
                <c:pt idx="2">
                  <c:v>10.3</c:v>
                </c:pt>
                <c:pt idx="3">
                  <c:v>10.7</c:v>
                </c:pt>
                <c:pt idx="4">
                  <c:v>5.3</c:v>
                </c:pt>
                <c:pt idx="5">
                  <c:v>23.8</c:v>
                </c:pt>
              </c:numCache>
            </c:numRef>
          </c:val>
        </c:ser>
      </c:pie3DChart>
      <c:spPr>
        <a:noFill/>
        <a:ln w="27517">
          <a:noFill/>
        </a:ln>
      </c:spPr>
    </c:plotArea>
    <c:plotVisOnly val="1"/>
    <c:dispBlanksAs val="zero"/>
  </c:chart>
  <c:txPr>
    <a:bodyPr/>
    <a:lstStyle/>
    <a:p>
      <a:pPr>
        <a:defRPr sz="1459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Динамика ВРП по Минской области</a:t>
            </a:r>
            <a:r>
              <a:rPr lang="en-US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году, %</a:t>
            </a:r>
          </a:p>
        </c:rich>
      </c:tx>
      <c:layout>
        <c:manualLayout>
          <c:xMode val="edge"/>
          <c:yMode val="edge"/>
          <c:x val="0.20937749252542762"/>
          <c:y val="1.358816772409014E-3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5.5947340376470346E-2"/>
          <c:y val="0.22849074117212986"/>
          <c:w val="0.82473721557819901"/>
          <c:h val="0.51352896273173509"/>
        </c:manualLayout>
      </c:layout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spPr>
            <a:ln w="38100" cap="rnd">
              <a:solidFill>
                <a:schemeClr val="accent1"/>
              </a:solidFill>
              <a:prstDash val="solid"/>
              <a:round/>
            </a:ln>
            <a:effectLst/>
          </c:spPr>
          <c:marker>
            <c:symbol val="diamond"/>
            <c:size val="6"/>
            <c:spPr>
              <a:solidFill>
                <a:schemeClr val="tx2">
                  <a:lumMod val="75000"/>
                </a:schemeClr>
              </a:solidFill>
              <a:ln w="38100" cap="sq">
                <a:solidFill>
                  <a:schemeClr val="accent1"/>
                </a:solidFill>
                <a:prstDash val="solid"/>
              </a:ln>
              <a:effectLst/>
            </c:spPr>
          </c:marker>
          <c:dLbls>
            <c:dLbl>
              <c:idx val="0"/>
              <c:layout>
                <c:manualLayout>
                  <c:x val="-8.7118456372231069E-3"/>
                  <c:y val="6.8969039282373662E-2"/>
                </c:manualLayout>
              </c:layout>
              <c:dLblPos val="r"/>
              <c:showVal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"/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январь</c:v>
                </c:pt>
                <c:pt idx="1">
                  <c:v>январь – февраль</c:v>
                </c:pt>
                <c:pt idx="2">
                  <c:v>январь – март</c:v>
                </c:pt>
                <c:pt idx="3">
                  <c:v>январь – апрель</c:v>
                </c:pt>
                <c:pt idx="4">
                  <c:v>январь – май</c:v>
                </c:pt>
                <c:pt idx="5">
                  <c:v>январь – июнь</c:v>
                </c:pt>
                <c:pt idx="6">
                  <c:v>январь – июль </c:v>
                </c:pt>
                <c:pt idx="7">
                  <c:v>январь – август</c:v>
                </c:pt>
                <c:pt idx="8">
                  <c:v>январь – сентябрь </c:v>
                </c:pt>
                <c:pt idx="9">
                  <c:v>январь – октябрь</c:v>
                </c:pt>
                <c:pt idx="10">
                  <c:v>январь – ноябрь</c:v>
                </c:pt>
                <c:pt idx="11">
                  <c:v>январь – декабрь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91.3</c:v>
                </c:pt>
                <c:pt idx="1">
                  <c:v>95.5</c:v>
                </c:pt>
                <c:pt idx="2">
                  <c:v>97.8</c:v>
                </c:pt>
                <c:pt idx="3">
                  <c:v>96.6</c:v>
                </c:pt>
                <c:pt idx="4">
                  <c:v>97.1</c:v>
                </c:pt>
                <c:pt idx="5">
                  <c:v>97.3</c:v>
                </c:pt>
                <c:pt idx="6">
                  <c:v>97.6</c:v>
                </c:pt>
                <c:pt idx="7">
                  <c:v>98.1</c:v>
                </c:pt>
                <c:pt idx="8">
                  <c:v>98.8</c:v>
                </c:pt>
                <c:pt idx="9">
                  <c:v>99.2</c:v>
                </c:pt>
                <c:pt idx="10">
                  <c:v>99.8</c:v>
                </c:pt>
                <c:pt idx="11">
                  <c:v>99.3</c:v>
                </c:pt>
              </c:numCache>
            </c:numRef>
          </c:val>
          <c:extLst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год</c:v>
                </c:pt>
              </c:strCache>
            </c:strRef>
          </c:tx>
          <c:spPr>
            <a:ln w="28575">
              <a:solidFill>
                <a:schemeClr val="accent6">
                  <a:lumMod val="75000"/>
                </a:schemeClr>
              </a:solidFill>
              <a:prstDash val="solid"/>
            </a:ln>
          </c:spPr>
          <c:marker>
            <c:symbol val="triangle"/>
            <c:size val="7"/>
            <c:spPr>
              <a:solidFill>
                <a:schemeClr val="accent6">
                  <a:lumMod val="75000"/>
                </a:schemeClr>
              </a:solidFill>
              <a:ln w="28575">
                <a:prstDash val="solid"/>
              </a:ln>
            </c:spPr>
          </c:marker>
          <c:dLbls>
            <c:dLbl>
              <c:idx val="0"/>
              <c:layout>
                <c:manualLayout>
                  <c:x val="-1.7067996029115046E-2"/>
                  <c:y val="6.7703050915489754E-2"/>
                </c:manualLayout>
              </c:layout>
              <c:dLblPos val="r"/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"/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январь</c:v>
                </c:pt>
                <c:pt idx="1">
                  <c:v>январь – февраль</c:v>
                </c:pt>
                <c:pt idx="2">
                  <c:v>январь – март</c:v>
                </c:pt>
                <c:pt idx="3">
                  <c:v>январь – апрель</c:v>
                </c:pt>
                <c:pt idx="4">
                  <c:v>январь – май</c:v>
                </c:pt>
                <c:pt idx="5">
                  <c:v>январь – июнь</c:v>
                </c:pt>
                <c:pt idx="6">
                  <c:v>январь – июль </c:v>
                </c:pt>
                <c:pt idx="7">
                  <c:v>январь – август</c:v>
                </c:pt>
                <c:pt idx="8">
                  <c:v>январь – сентябрь </c:v>
                </c:pt>
                <c:pt idx="9">
                  <c:v>январь – октябрь</c:v>
                </c:pt>
                <c:pt idx="10">
                  <c:v>январь – ноябрь</c:v>
                </c:pt>
                <c:pt idx="11">
                  <c:v>январь – декабрь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102.6</c:v>
                </c:pt>
                <c:pt idx="1">
                  <c:v>103.2</c:v>
                </c:pt>
                <c:pt idx="2">
                  <c:v>104.6</c:v>
                </c:pt>
                <c:pt idx="3">
                  <c:v>105.9</c:v>
                </c:pt>
                <c:pt idx="4">
                  <c:v>105.1</c:v>
                </c:pt>
                <c:pt idx="5">
                  <c:v>105.4</c:v>
                </c:pt>
                <c:pt idx="6">
                  <c:v>105.7</c:v>
                </c:pt>
                <c:pt idx="7">
                  <c:v>105.5</c:v>
                </c:pt>
                <c:pt idx="8">
                  <c:v>104.9</c:v>
                </c:pt>
                <c:pt idx="9">
                  <c:v>104.5</c:v>
                </c:pt>
                <c:pt idx="10">
                  <c:v>104.2</c:v>
                </c:pt>
                <c:pt idx="11">
                  <c:v>104.4</c:v>
                </c:pt>
              </c:numCache>
            </c:numRef>
          </c:val>
        </c:ser>
        <c:marker val="1"/>
        <c:axId val="75542528"/>
        <c:axId val="75544064"/>
      </c:lineChart>
      <c:catAx>
        <c:axId val="75542528"/>
        <c:scaling>
          <c:orientation val="minMax"/>
        </c:scaling>
        <c:axPos val="b"/>
        <c:numFmt formatCode="General" sourceLinked="1"/>
        <c:maj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66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75544064"/>
        <c:crossesAt val="100"/>
        <c:lblAlgn val="ctr"/>
        <c:lblOffset val="100"/>
        <c:tickLblSkip val="1"/>
        <c:tickMarkSkip val="2"/>
      </c:catAx>
      <c:valAx>
        <c:axId val="75544064"/>
        <c:scaling>
          <c:orientation val="minMax"/>
          <c:max val="106"/>
          <c:min val="9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75542528"/>
        <c:crosses val="autoZero"/>
        <c:crossBetween val="midCat"/>
        <c:majorUnit val="4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9412724303034441"/>
          <c:y val="9.8257607835109714E-2"/>
          <c:w val="0.22027951195386883"/>
          <c:h val="0.15014006623352225"/>
        </c:manualLayout>
      </c:layout>
      <c:txPr>
        <a:bodyPr/>
        <a:lstStyle/>
        <a:p>
          <a:pPr>
            <a:defRPr sz="11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solidFill>
        <a:prstClr val="black">
          <a:alpha val="94000"/>
        </a:prstClr>
      </a:solidFill>
    </a:ln>
    <a:effectLst/>
  </c:spPr>
  <c:txPr>
    <a:bodyPr/>
    <a:lstStyle/>
    <a:p>
      <a:pPr>
        <a:defRPr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A7BF0-3316-4189-9F26-0BC29ADC34AA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0E4560-E781-4E49-8DE5-4427092469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27303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9626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79252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68878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58503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48129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37755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27381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17007" algn="l" defTabSz="77925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dirty="0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90209C7-B14E-4CD1-BA2B-E1495F4E665B}" type="slidenum">
              <a:rPr lang="ru-RU" altLang="ru-RU"/>
              <a:pPr/>
              <a:t>2</a:t>
            </a:fld>
            <a:endParaRPr lang="ru-RU" altLang="ru-RU" dirty="0"/>
          </a:p>
        </p:txBody>
      </p:sp>
    </p:spTree>
    <p:extLst>
      <p:ext uri="{BB962C8B-B14F-4D97-AF65-F5344CB8AC3E}">
        <p14:creationId xmlns="" xmlns:p14="http://schemas.microsoft.com/office/powerpoint/2010/main" val="3034848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1A1C96-38C4-4C0E-BB15-B4A9CD554CF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00151"/>
            <a:ext cx="4038600" cy="163949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2953943"/>
            <a:ext cx="4038600" cy="16406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5F2B5-4B8C-4DEB-8507-1D1F61451EC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0110908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048931"/>
              </p:ext>
            </p:extLst>
          </p:nvPr>
        </p:nvGraphicFramePr>
        <p:xfrm>
          <a:off x="251520" y="555526"/>
          <a:ext cx="8712968" cy="3958121"/>
        </p:xfrm>
        <a:graphic>
          <a:graphicData uri="http://schemas.openxmlformats.org/drawingml/2006/table">
            <a:tbl>
              <a:tblPr/>
              <a:tblGrid>
                <a:gridCol w="6768752"/>
                <a:gridCol w="1008112"/>
                <a:gridCol w="936104"/>
              </a:tblGrid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r>
                        <a:rPr lang="ru-RU" sz="13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Наименование показателей</a:t>
                      </a:r>
                      <a:endParaRPr lang="ru-RU" sz="13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3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Прогноз</a:t>
                      </a:r>
                      <a:endParaRPr lang="ru-RU" sz="13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3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Факт </a:t>
                      </a:r>
                      <a:endParaRPr lang="ru-RU" sz="130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8713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Валовой региональный продукт</a:t>
                      </a:r>
                      <a:r>
                        <a:rPr lang="ru-RU" sz="125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  <a:r>
                        <a:rPr lang="ru-RU" sz="1250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% к 2019</a:t>
                      </a:r>
                      <a:r>
                        <a:rPr lang="ru-RU" sz="1250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году</a:t>
                      </a:r>
                      <a:endParaRPr lang="ru-RU" sz="125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719138" algn="l"/>
                        </a:tabLst>
                      </a:pP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</a:t>
                      </a:r>
                      <a:endParaRPr lang="ru-RU" sz="125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719138" algn="l"/>
                        </a:tabLst>
                      </a:pPr>
                      <a:r>
                        <a:rPr lang="ru-RU" sz="125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99,3</a:t>
                      </a:r>
                      <a:endParaRPr lang="ru-RU" sz="125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713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Производительность труда по валовому региональному продукту</a:t>
                      </a:r>
                      <a:r>
                        <a:rPr lang="ru-RU" sz="125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  <a:r>
                        <a:rPr lang="ru-RU" sz="1250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% к 2019</a:t>
                      </a:r>
                      <a:r>
                        <a:rPr lang="ru-RU" sz="1250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году</a:t>
                      </a:r>
                      <a:endParaRPr lang="ru-RU" sz="125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719138" algn="l"/>
                        </a:tabLst>
                      </a:pP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100,9</a:t>
                      </a:r>
                      <a:endParaRPr lang="ru-RU" sz="125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719138" algn="l"/>
                        </a:tabLst>
                      </a:pPr>
                      <a:r>
                        <a:rPr lang="ru-RU" sz="125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99,8</a:t>
                      </a:r>
                      <a:endParaRPr lang="ru-RU" sz="125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713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Экспорт </a:t>
                      </a: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товаров</a:t>
                      </a:r>
                      <a:r>
                        <a:rPr lang="ru-RU" sz="1250" b="1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r>
                        <a:rPr lang="ru-RU" sz="1250" b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</a:t>
                      </a:r>
                      <a:r>
                        <a:rPr lang="ru-RU" sz="1250" b="1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</a:t>
                      </a:r>
                      <a:r>
                        <a:rPr lang="ru-RU" sz="1250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% к 2019</a:t>
                      </a:r>
                      <a:r>
                        <a:rPr lang="ru-RU" sz="1250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году</a:t>
                      </a:r>
                      <a:endParaRPr lang="ru-RU" sz="125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87</a:t>
                      </a:r>
                      <a:endParaRPr lang="ru-RU" sz="125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100,7</a:t>
                      </a:r>
                      <a:endParaRPr lang="ru-RU" sz="125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713">
                <a:tc>
                  <a:txBody>
                    <a:bodyPr/>
                    <a:lstStyle/>
                    <a:p>
                      <a:pPr marL="0" marR="0" indent="0" algn="l" defTabSz="957816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Экспорт услуг</a:t>
                      </a:r>
                      <a:r>
                        <a:rPr lang="ru-RU" sz="1250" b="1" baseline="30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r>
                        <a:rPr lang="ru-RU" sz="125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  <a:r>
                        <a:rPr lang="ru-RU" sz="1250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% к 2019</a:t>
                      </a:r>
                      <a:r>
                        <a:rPr lang="ru-RU" sz="1250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году</a:t>
                      </a:r>
                      <a:endParaRPr lang="ru-RU" sz="125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719138" algn="l"/>
                        </a:tabLst>
                      </a:pP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95</a:t>
                      </a:r>
                      <a:endParaRPr lang="ru-RU" sz="125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719138" algn="l"/>
                        </a:tabLst>
                      </a:pPr>
                      <a:r>
                        <a:rPr lang="ru-RU" sz="125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</a:t>
                      </a:r>
                      <a:endParaRPr lang="ru-RU" sz="125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4333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Прямые иностранные инвестиции на чистой основе</a:t>
                      </a:r>
                      <a:r>
                        <a:rPr lang="ru-RU" sz="125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(без учета задолженности прямому инвестору),  </a:t>
                      </a:r>
                      <a:r>
                        <a:rPr lang="ru-RU" sz="1250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млн. долларов США</a:t>
                      </a:r>
                      <a:endParaRPr lang="ru-RU" sz="125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315</a:t>
                      </a:r>
                      <a:endParaRPr lang="ru-RU" sz="125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301</a:t>
                      </a:r>
                      <a:endParaRPr lang="ru-RU" sz="125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0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Количество трудоустроенных граждан на вновь созданные рабочие места</a:t>
                      </a:r>
                      <a:r>
                        <a:rPr lang="ru-RU" sz="125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br>
                        <a:rPr lang="ru-RU" sz="125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25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(за счет создания новых производств и предприятий), </a:t>
                      </a:r>
                      <a:r>
                        <a:rPr lang="ru-RU" sz="1250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человек</a:t>
                      </a:r>
                      <a:endParaRPr lang="ru-RU" sz="125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9350</a:t>
                      </a:r>
                      <a:endParaRPr lang="ru-RU" sz="125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8568</a:t>
                      </a:r>
                      <a:endParaRPr lang="ru-RU" sz="125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713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Продукция сельского хозяйства </a:t>
                      </a:r>
                      <a:r>
                        <a:rPr lang="ru-RU" sz="125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</a:t>
                      </a:r>
                      <a:r>
                        <a:rPr lang="ru-RU" sz="125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хозяйствах всех категорий</a:t>
                      </a:r>
                      <a:r>
                        <a:rPr lang="ru-RU" sz="125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</a:t>
                      </a:r>
                      <a:r>
                        <a:rPr lang="ru-RU" sz="125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50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% к 2019</a:t>
                      </a:r>
                      <a:r>
                        <a:rPr lang="ru-RU" sz="1250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году</a:t>
                      </a: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</a:t>
                      </a: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5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104,3</a:t>
                      </a: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2280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Строительно-монтажные работы </a:t>
                      </a:r>
                      <a:r>
                        <a:rPr lang="ru-RU" sz="125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(включая работы по монтажу оборудования</a:t>
                      </a:r>
                      <a:r>
                        <a:rPr lang="ru-RU" sz="125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), </a:t>
                      </a:r>
                      <a:r>
                        <a:rPr lang="ru-RU" sz="1250" i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</a:t>
                      </a:r>
                      <a:r>
                        <a:rPr lang="ru-RU" sz="1250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% к 2019</a:t>
                      </a:r>
                      <a:r>
                        <a:rPr lang="ru-RU" sz="1250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году</a:t>
                      </a:r>
                      <a:endParaRPr lang="ru-RU" sz="125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</a:t>
                      </a: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102,2</a:t>
                      </a:r>
                      <a:endParaRPr lang="ru-RU" sz="125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713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Розничный товарооборот, </a:t>
                      </a:r>
                      <a:r>
                        <a:rPr lang="ru-RU" sz="1250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% к 2019</a:t>
                      </a:r>
                      <a:r>
                        <a:rPr lang="ru-RU" sz="1250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году</a:t>
                      </a:r>
                      <a:endParaRPr lang="ru-RU" sz="125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</a:t>
                      </a: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111,3</a:t>
                      </a:r>
                      <a:endParaRPr lang="ru-RU" sz="125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713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Индекс промышленного производства, </a:t>
                      </a:r>
                      <a:r>
                        <a:rPr lang="ru-RU" sz="1250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% к 2019</a:t>
                      </a:r>
                      <a:r>
                        <a:rPr lang="ru-RU" sz="1250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году</a:t>
                      </a:r>
                      <a:endParaRPr lang="ru-RU" sz="125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</a:t>
                      </a:r>
                      <a:endParaRPr lang="ru-RU" sz="1250" b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98,4</a:t>
                      </a:r>
                      <a:endParaRPr lang="ru-RU" sz="125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713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Номинальная начисленная среднемесячная заработная</a:t>
                      </a:r>
                      <a:r>
                        <a:rPr lang="ru-RU" sz="1250" b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плата работников</a:t>
                      </a:r>
                      <a:r>
                        <a:rPr lang="ru-RU" sz="125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  <a:r>
                        <a:rPr lang="ru-RU" sz="1250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рублей</a:t>
                      </a:r>
                      <a:endParaRPr lang="ru-RU" sz="1250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</a:t>
                      </a:r>
                      <a:endParaRPr lang="ru-RU" sz="1250" b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1240,3</a:t>
                      </a:r>
                      <a:endParaRPr lang="ru-RU" sz="125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7991">
                <a:tc>
                  <a:txBody>
                    <a:bodyPr/>
                    <a:lstStyle/>
                    <a:p>
                      <a:r>
                        <a:rPr lang="ru-RU" sz="125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Ввод</a:t>
                      </a:r>
                      <a:r>
                        <a:rPr lang="ru-RU" sz="125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общей площади жилых домов, </a:t>
                      </a:r>
                      <a:r>
                        <a:rPr lang="ru-RU" sz="125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кв. метров</a:t>
                      </a:r>
                      <a:endParaRPr lang="ru-RU" sz="12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5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1120</a:t>
                      </a:r>
                      <a:endParaRPr lang="ru-RU" sz="12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50" dirty="0" smtClean="0">
                          <a:latin typeface="Times New Roman" pitchFamily="18" charset="0"/>
                          <a:cs typeface="Times New Roman" pitchFamily="18" charset="0"/>
                        </a:rPr>
                        <a:t>1191</a:t>
                      </a:r>
                      <a:endParaRPr lang="ru-RU" sz="12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2014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i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Количество введенных в эксплуатацию</a:t>
                      </a:r>
                      <a:r>
                        <a:rPr lang="ru-RU" sz="1250" b="1" i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жилых домов (квартир) для многодетных семей,</a:t>
                      </a:r>
                      <a:r>
                        <a:rPr lang="ru-RU" sz="125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50" b="0" i="1" spc="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едини</a:t>
                      </a:r>
                      <a:r>
                        <a:rPr lang="ru-RU" sz="1250" i="1" spc="-2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</a:t>
                      </a: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1980</a:t>
                      </a: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1994</a:t>
                      </a:r>
                      <a:endParaRPr lang="ru-RU" sz="125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713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i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Энергосбережение, </a:t>
                      </a:r>
                      <a:r>
                        <a:rPr lang="ru-RU" sz="1250" b="0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процентах</a:t>
                      </a:r>
                    </a:p>
                  </a:txBody>
                  <a:tcPr marL="65314" marR="65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5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-4,2</a:t>
                      </a: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25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-4,8</a:t>
                      </a:r>
                      <a:endParaRPr lang="ru-RU" sz="1250" b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99692" marR="996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51520" y="51470"/>
            <a:ext cx="8712968" cy="443594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58303" tIns="29152" rIns="58303" bIns="29152">
            <a:spAutoFit/>
          </a:bodyPr>
          <a:lstStyle/>
          <a:p>
            <a:pPr algn="ctr" defTabSz="583036" fontAlgn="base">
              <a:lnSpc>
                <a:spcPts val="15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Выполнение 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основных </a:t>
            </a:r>
            <a:r>
              <a:rPr lang="ru-RU" b="1" dirty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показателей 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социально-экономического развития </a:t>
            </a:r>
            <a:br>
              <a:rPr lang="ru-RU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Минской </a:t>
            </a:r>
            <a:r>
              <a:rPr lang="ru-RU" b="1" dirty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области 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2020 год</a:t>
            </a:r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4587974"/>
            <a:ext cx="834185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583036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</a:t>
            </a:r>
            <a:r>
              <a:rPr lang="ru-RU" sz="1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Без учета нефти и нефтепродуктов</a:t>
            </a:r>
            <a:r>
              <a:rPr lang="ru-RU" sz="1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defTabSz="583036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baseline="30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</a:t>
            </a:r>
            <a:r>
              <a:rPr lang="ru-RU" sz="1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Без учета организаций, подчиненных республиканским органам государственного </a:t>
            </a:r>
            <a:r>
              <a:rPr lang="ru-RU" sz="1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управления</a:t>
            </a:r>
            <a:r>
              <a:rPr lang="ru-RU" sz="1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just" defTabSz="583036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>
          <a:xfrm>
            <a:off x="179512" y="11113"/>
            <a:ext cx="8748713" cy="428625"/>
          </a:xfrm>
        </p:spPr>
        <p:txBody>
          <a:bodyPr>
            <a:noAutofit/>
          </a:bodyPr>
          <a:lstStyle/>
          <a:p>
            <a:r>
              <a:rPr lang="ru-RU" altLang="ru-RU" sz="155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Влияние основных видов </a:t>
            </a:r>
            <a:r>
              <a:rPr lang="ru-RU" altLang="ru-RU" sz="155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экономической деятельности на формирование темпа роста ВРП, </a:t>
            </a:r>
            <a:r>
              <a:rPr lang="ru-RU" altLang="ru-RU" sz="155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Содержимое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342310575"/>
              </p:ext>
            </p:extLst>
          </p:nvPr>
        </p:nvGraphicFramePr>
        <p:xfrm>
          <a:off x="323528" y="414051"/>
          <a:ext cx="8460863" cy="36006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4150660725"/>
              </p:ext>
            </p:extLst>
          </p:nvPr>
        </p:nvGraphicFramePr>
        <p:xfrm>
          <a:off x="107504" y="2931790"/>
          <a:ext cx="8928992" cy="2139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8391400"/>
              </p:ext>
            </p:extLst>
          </p:nvPr>
        </p:nvGraphicFramePr>
        <p:xfrm>
          <a:off x="107504" y="339502"/>
          <a:ext cx="8928991" cy="46806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84119"/>
                <a:gridCol w="819885"/>
                <a:gridCol w="632141"/>
                <a:gridCol w="632141"/>
                <a:gridCol w="632141"/>
                <a:gridCol w="632141"/>
                <a:gridCol w="632141"/>
                <a:gridCol w="632141"/>
                <a:gridCol w="632141"/>
              </a:tblGrid>
              <a:tr h="322939">
                <a:tc rowSpan="2"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</a:t>
                      </a:r>
                    </a:p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r>
                        <a:rPr lang="ru-RU" sz="10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 </a:t>
                      </a:r>
                      <a:r>
                        <a:rPr lang="en-US" sz="10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en-US" sz="1000" b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b="0" spc="-4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 2015</a:t>
                      </a:r>
                      <a:r>
                        <a:rPr lang="en-US" sz="1000" b="0" spc="-4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="0" spc="-4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000" b="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6000" marR="36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100" spc="-30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endParaRPr lang="ru-RU" sz="1000" b="1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6000" marR="36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</a:t>
                      </a:r>
                      <a:r>
                        <a:rPr lang="ru-RU" sz="10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="1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годы </a:t>
                      </a:r>
                      <a:br>
                        <a:rPr lang="ru-RU" sz="1000" b="1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b="1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 2015</a:t>
                      </a:r>
                      <a:r>
                        <a:rPr lang="ru-RU" sz="1000" b="1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году, %</a:t>
                      </a:r>
                      <a:endParaRPr lang="ru-RU" sz="1000" b="1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1F8"/>
                    </a:solidFill>
                  </a:tcPr>
                </a:tc>
              </a:tr>
              <a:tr h="3237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r>
                        <a:rPr lang="ru-RU" sz="10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 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6000" marR="36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r>
                        <a:rPr lang="ru-RU" sz="10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 </a:t>
                      </a:r>
                      <a:endParaRPr lang="ru-RU" sz="1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6000" marR="36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r>
                        <a:rPr lang="en-US" sz="1000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r>
                        <a:rPr lang="ru-RU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000" baseline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6000" marR="36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000" baseline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6000" marR="36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spc="-1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000" spc="-1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6000" marR="36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en-US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+/-</a:t>
                      </a: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 прогнозу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6000" marR="36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3582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lang="ru-RU" sz="1000" b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Валовый</a:t>
                      </a:r>
                      <a:r>
                        <a:rPr lang="ru-RU" sz="1000" b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региональный продукт, 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000" i="1" spc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en-US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115</a:t>
                      </a: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,5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en-US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,4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en-US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104</a:t>
                      </a: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,9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102,</a:t>
                      </a:r>
                      <a:r>
                        <a:rPr lang="en-US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104,4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en-US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111</a:t>
                      </a: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-4,3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35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Производительность труда</a:t>
                      </a:r>
                      <a:r>
                        <a:rPr lang="ru-RU" sz="1000" b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по ВРП</a:t>
                      </a:r>
                      <a:r>
                        <a:rPr lang="ru-RU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115,9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106,1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104,</a:t>
                      </a:r>
                      <a:r>
                        <a:rPr lang="en-US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113,5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-2,4</a:t>
                      </a:r>
                      <a:endParaRPr lang="ru-RU" sz="1000" b="1" dirty="0">
                        <a:ln>
                          <a:noFill/>
                        </a:ln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35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Экспорт товаров</a:t>
                      </a:r>
                      <a:r>
                        <a:rPr lang="ru-RU" sz="1000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  </a:t>
                      </a:r>
                      <a:r>
                        <a:rPr lang="ru-RU" sz="1000" i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 % к предыдущему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году</a:t>
                      </a:r>
                      <a:endParaRPr lang="ru-RU" sz="1000" i="1" spc="0" dirty="0" smtClean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101,4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91,8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114,3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115,8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108,</a:t>
                      </a:r>
                      <a:r>
                        <a:rPr lang="en-US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100,7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132,6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31,2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3582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lang="ru-RU" sz="1000" b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Экспорт</a:t>
                      </a:r>
                      <a:r>
                        <a:rPr lang="ru-RU" sz="1000" b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услуг</a:t>
                      </a:r>
                      <a:r>
                        <a:rPr lang="ru-RU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000" i="1" spc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112,6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129,9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121,5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109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101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173,4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60,8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7422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lang="ru-RU" sz="1000" b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Прямые иностранные инвестиции на чистой</a:t>
                      </a:r>
                      <a:r>
                        <a:rPr lang="ru-RU" sz="1000" b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основе           </a:t>
                      </a:r>
                      <a:r>
                        <a:rPr lang="en-US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без учета задолженности прямому инвестору за товары, работы, услуги), 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млн. долларов США</a:t>
                      </a:r>
                      <a:endParaRPr lang="ru-RU" sz="1000" i="1" spc="0" baseline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∑910,8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190,8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235,4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330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281,3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301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∑1338,5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427,7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7422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lang="ru-RU" sz="1000" b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lang="ru-RU" sz="1000" b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трудоустроенных граждан </a:t>
                      </a:r>
                      <a:r>
                        <a:rPr lang="ru-RU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на вновь созданные рабочие места за счет создания новых предприятий </a:t>
                      </a:r>
                      <a:br>
                        <a:rPr lang="ru-RU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и производств, 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  <a:endParaRPr lang="ru-RU" sz="1000" i="1" spc="0" baseline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∑55478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10478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10611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11931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9557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8568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∑51 </a:t>
                      </a: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145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000" b="1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4333</a:t>
                      </a:r>
                      <a:endParaRPr lang="ru-RU" sz="1000" b="1" dirty="0">
                        <a:ln>
                          <a:noFill/>
                        </a:ln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2671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lang="ru-RU" sz="1000" b="1" spc="-2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Индекс</a:t>
                      </a:r>
                      <a:r>
                        <a:rPr lang="ru-RU" sz="1000" b="1" spc="-2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промышленного производства</a:t>
                      </a:r>
                      <a:r>
                        <a:rPr lang="ru-RU" sz="1000" spc="-2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000" i="1" spc="-2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000" i="1" spc="-20" baseline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121,8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101,6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111,5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106,1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102,9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121,7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-0,1</a:t>
                      </a:r>
                      <a:endParaRPr lang="ru-RU" sz="1000" b="1" dirty="0">
                        <a:ln>
                          <a:noFill/>
                        </a:ln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0782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lang="ru-RU" sz="1000" b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Производство продукции сельского хозяйства </a:t>
                      </a:r>
                      <a:br>
                        <a:rPr lang="ru-RU" sz="1000" b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000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 хозяйствах всех категорий,</a:t>
                      </a:r>
                      <a:r>
                        <a:rPr lang="ru-RU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000" i="1" spc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122,2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104,9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104,2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105,</a:t>
                      </a:r>
                      <a:r>
                        <a:rPr lang="en-US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104,3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117,7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-4,5</a:t>
                      </a:r>
                      <a:endParaRPr lang="ru-RU" sz="1000" b="1" dirty="0">
                        <a:ln>
                          <a:noFill/>
                        </a:ln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827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lang="ru-RU" sz="1000" b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Строительно-монтажные</a:t>
                      </a:r>
                      <a:r>
                        <a:rPr lang="ru-RU" sz="1000" b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работы</a:t>
                      </a:r>
                      <a:r>
                        <a:rPr lang="ru-RU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000" i="1" spc="0" baseline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107,9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85,6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en-US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113</a:t>
                      </a: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,9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102,2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93,7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-14,2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827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lang="ru-RU" sz="1000" b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Розничный</a:t>
                      </a:r>
                      <a:r>
                        <a:rPr lang="ru-RU" sz="1000" b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товарооборот</a:t>
                      </a:r>
                      <a:r>
                        <a:rPr lang="ru-RU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000" i="1" spc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119,5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97,1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106,1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108,4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111,3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129,3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827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lang="ru-RU" sz="1000" b="1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Реальная</a:t>
                      </a:r>
                      <a:r>
                        <a:rPr lang="ru-RU" sz="1000" b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заработная плата</a:t>
                      </a:r>
                      <a:r>
                        <a:rPr lang="ru-RU" sz="100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000" i="1" spc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122,5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95,7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107,5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112,2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106,8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106,9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131,8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827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lang="ru-RU" sz="1000" b="1" i="0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Ввод</a:t>
                      </a:r>
                      <a:r>
                        <a:rPr lang="ru-RU" sz="1000" b="1" i="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жилья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 тыс. кв. метров</a:t>
                      </a:r>
                      <a:endParaRPr lang="ru-RU" sz="1000" i="1" spc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∑5071,5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1185,7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1066,3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1114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1264,9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1191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∑5821,9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750,4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827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lang="ru-RU" sz="1000" b="1" i="0" spc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Инвестиции</a:t>
                      </a:r>
                      <a:r>
                        <a:rPr lang="ru-RU" sz="1000" b="1" i="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 в основной капитал</a:t>
                      </a:r>
                      <a:r>
                        <a:rPr lang="ru-RU" sz="1000" i="0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000" i="1" spc="0" baseline="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000" i="1" spc="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112,1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94,8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114</a:t>
                      </a:r>
                      <a:endParaRPr lang="ru-RU" sz="1000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100,5</a:t>
                      </a:r>
                      <a:endParaRPr lang="ru-RU" sz="1000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</a:pPr>
                      <a:r>
                        <a:rPr lang="ru-RU" sz="1000" b="1" dirty="0" smtClean="0">
                          <a:ln>
                            <a:noFill/>
                          </a:ln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  <a:endParaRPr lang="ru-RU" sz="1000" b="1" dirty="0">
                        <a:ln>
                          <a:noFill/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-5,8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9512" y="-20538"/>
            <a:ext cx="874846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Выполнение программы социально-экономического развития Минской области за </a:t>
            </a:r>
            <a:r>
              <a:rPr lang="en-US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2016 – 2020 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1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019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008" y="195486"/>
            <a:ext cx="8964488" cy="349548"/>
          </a:xfrm>
        </p:spPr>
        <p:txBody>
          <a:bodyPr>
            <a:normAutofit fontScale="90000"/>
          </a:bodyPr>
          <a:lstStyle/>
          <a:p>
            <a:pPr>
              <a:lnSpc>
                <a:spcPts val="17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Выполнение валового регионального продукта за 2016 – 2020 годы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(% к предыдущему году)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07506" y="771550"/>
          <a:ext cx="8928991" cy="3853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0677"/>
                <a:gridCol w="1015296"/>
                <a:gridCol w="1015296"/>
                <a:gridCol w="1015296"/>
                <a:gridCol w="1015296"/>
                <a:gridCol w="1015296"/>
                <a:gridCol w="1531834"/>
              </a:tblGrid>
              <a:tr h="288032"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2016 - 2020 годы,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b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2015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Брестская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область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103,5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102,9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108,6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Витебская область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93,9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101,3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96,9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Гомельская 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область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103,1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102,1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Гродненская область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102,7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104,2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 Минск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104,8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101,6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103,7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Минская область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7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104,9</a:t>
                      </a:r>
                      <a:endParaRPr lang="ru-RU" sz="17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102,9</a:t>
                      </a:r>
                      <a:endParaRPr lang="ru-RU" sz="17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104,4</a:t>
                      </a:r>
                      <a:endParaRPr lang="ru-RU" sz="17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7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111,2</a:t>
                      </a:r>
                      <a:endParaRPr lang="ru-RU" sz="17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Могилевская область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100,7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101,8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100,5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100,9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101,4</a:t>
                      </a:r>
                      <a:endParaRPr lang="ru-RU" sz="17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</a:pPr>
                      <a:r>
                        <a:rPr lang="ru-RU" sz="16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Валовой внутренний продукт Республики Беларусь</a:t>
                      </a:r>
                      <a:endParaRPr lang="ru-RU" sz="16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7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7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103,1</a:t>
                      </a:r>
                      <a:endParaRPr lang="ru-RU" sz="17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101,4</a:t>
                      </a:r>
                      <a:endParaRPr lang="ru-RU" sz="17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  <a:endParaRPr lang="ru-RU" sz="17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103,5</a:t>
                      </a:r>
                      <a:endParaRPr lang="ru-RU" sz="17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cxnSp>
        <p:nvCxnSpPr>
          <p:cNvPr id="5" name="Прямая соединительная линия 4"/>
          <p:cNvCxnSpPr/>
          <p:nvPr/>
        </p:nvCxnSpPr>
        <p:spPr>
          <a:xfrm>
            <a:off x="107504" y="3867894"/>
            <a:ext cx="8928992" cy="0"/>
          </a:xfrm>
          <a:prstGeom prst="line">
            <a:avLst/>
          </a:prstGeom>
          <a:ln w="3492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6703</TotalTime>
  <Words>652</Words>
  <Application>Microsoft Office PowerPoint</Application>
  <PresentationFormat>Экран (16:9)</PresentationFormat>
  <Paragraphs>264</Paragraphs>
  <Slides>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Влияние основных видов экономической деятельности на формирование темпа роста ВРП, %</vt:lpstr>
      <vt:lpstr>Слайд 3</vt:lpstr>
      <vt:lpstr>Выполнение валового регионального продукта за 2016 – 2020 годы (% к предыдущему году)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PershinaAV</cp:lastModifiedBy>
  <cp:revision>977</cp:revision>
  <cp:lastPrinted>2019-02-27T12:29:51Z</cp:lastPrinted>
  <dcterms:created xsi:type="dcterms:W3CDTF">2017-09-27T06:33:48Z</dcterms:created>
  <dcterms:modified xsi:type="dcterms:W3CDTF">2021-02-16T06:26:01Z</dcterms:modified>
</cp:coreProperties>
</file>