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pptx" ContentType="application/vnd.openxmlformats-officedocument.presentationml.presentation"/>
  <Override PartName="/ppt/charts/colors1.xml" ContentType="application/vnd.ms-office.chartcolorstyle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39" r:id="rId1"/>
  </p:sldMasterIdLst>
  <p:notesMasterIdLst>
    <p:notesMasterId r:id="rId10"/>
  </p:notesMasterIdLst>
  <p:sldIdLst>
    <p:sldId id="256" r:id="rId2"/>
    <p:sldId id="406" r:id="rId3"/>
    <p:sldId id="417" r:id="rId4"/>
    <p:sldId id="420" r:id="rId5"/>
    <p:sldId id="419" r:id="rId6"/>
    <p:sldId id="379" r:id="rId7"/>
    <p:sldId id="263" r:id="rId8"/>
    <p:sldId id="262" r:id="rId9"/>
  </p:sldIdLst>
  <p:sldSz cx="12192000" cy="6858000"/>
  <p:notesSz cx="6888163" cy="100203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Пользователь Windows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66FFFF"/>
    <a:srgbClr val="FF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18" autoAdjust="0"/>
    <p:restoredTop sz="94267" autoAdjust="0"/>
  </p:normalViewPr>
  <p:slideViewPr>
    <p:cSldViewPr snapToGrid="0">
      <p:cViewPr>
        <p:scale>
          <a:sx n="80" d="100"/>
          <a:sy n="80" d="100"/>
        </p:scale>
        <p:origin x="-294" y="4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4" d="100"/>
          <a:sy n="54" d="100"/>
        </p:scale>
        <p:origin x="3114" y="84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2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реки</c:v>
                </c:pt>
              </c:strCache>
            </c:strRef>
          </c:tx>
          <c:spPr>
            <a:solidFill>
              <a:srgbClr val="61D6FF"/>
            </a:solidFill>
            <a:ln>
              <a:noFill/>
            </a:ln>
            <a:effectLst/>
          </c:spPr>
          <c:dLbls>
            <c:spPr>
              <a:solidFill>
                <a:schemeClr val="tx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Base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Лист1!$A$2:$A$24</c:f>
              <c:strCache>
                <c:ptCount val="23"/>
                <c:pt idx="0">
                  <c:v>Березинский</c:v>
                </c:pt>
                <c:pt idx="1">
                  <c:v>Борисовский</c:v>
                </c:pt>
                <c:pt idx="2">
                  <c:v>Вилейский</c:v>
                </c:pt>
                <c:pt idx="3">
                  <c:v>Воложинский</c:v>
                </c:pt>
                <c:pt idx="4">
                  <c:v>Дзержинский</c:v>
                </c:pt>
                <c:pt idx="5">
                  <c:v>Клецкий</c:v>
                </c:pt>
                <c:pt idx="6">
                  <c:v>Копыльский</c:v>
                </c:pt>
                <c:pt idx="7">
                  <c:v>Крупский</c:v>
                </c:pt>
                <c:pt idx="8">
                  <c:v>Логойский</c:v>
                </c:pt>
                <c:pt idx="9">
                  <c:v>Любанский</c:v>
                </c:pt>
                <c:pt idx="10">
                  <c:v>Минский</c:v>
                </c:pt>
                <c:pt idx="11">
                  <c:v>Молодечненский</c:v>
                </c:pt>
                <c:pt idx="12">
                  <c:v>Мядельский</c:v>
                </c:pt>
                <c:pt idx="13">
                  <c:v>Несвижский</c:v>
                </c:pt>
                <c:pt idx="14">
                  <c:v>Пуховичский</c:v>
                </c:pt>
                <c:pt idx="15">
                  <c:v>Слуцкий</c:v>
                </c:pt>
                <c:pt idx="16">
                  <c:v>Смолевичский</c:v>
                </c:pt>
                <c:pt idx="17">
                  <c:v>Солигорский</c:v>
                </c:pt>
                <c:pt idx="18">
                  <c:v>Стародорожский</c:v>
                </c:pt>
                <c:pt idx="19">
                  <c:v>Столбцовский</c:v>
                </c:pt>
                <c:pt idx="20">
                  <c:v>Узденский</c:v>
                </c:pt>
                <c:pt idx="21">
                  <c:v>Червенский</c:v>
                </c:pt>
                <c:pt idx="22">
                  <c:v>Жодино</c:v>
                </c:pt>
              </c:strCache>
            </c:strRef>
          </c:cat>
          <c:val>
            <c:numRef>
              <c:f>Лист1!$B$2:$B$24</c:f>
              <c:numCache>
                <c:formatCode>General</c:formatCode>
                <c:ptCount val="23"/>
                <c:pt idx="0">
                  <c:v>33</c:v>
                </c:pt>
                <c:pt idx="1">
                  <c:v>44</c:v>
                </c:pt>
                <c:pt idx="2">
                  <c:v>38</c:v>
                </c:pt>
                <c:pt idx="3">
                  <c:v>38</c:v>
                </c:pt>
                <c:pt idx="4">
                  <c:v>18</c:v>
                </c:pt>
                <c:pt idx="5">
                  <c:v>9</c:v>
                </c:pt>
                <c:pt idx="6">
                  <c:v>27</c:v>
                </c:pt>
                <c:pt idx="7">
                  <c:v>24</c:v>
                </c:pt>
                <c:pt idx="8">
                  <c:v>41</c:v>
                </c:pt>
                <c:pt idx="9">
                  <c:v>3</c:v>
                </c:pt>
                <c:pt idx="10">
                  <c:v>21</c:v>
                </c:pt>
                <c:pt idx="11">
                  <c:v>23</c:v>
                </c:pt>
                <c:pt idx="12">
                  <c:v>33</c:v>
                </c:pt>
                <c:pt idx="13">
                  <c:v>16</c:v>
                </c:pt>
                <c:pt idx="14">
                  <c:v>36</c:v>
                </c:pt>
                <c:pt idx="15">
                  <c:v>22</c:v>
                </c:pt>
                <c:pt idx="16">
                  <c:v>21</c:v>
                </c:pt>
                <c:pt idx="17">
                  <c:v>20</c:v>
                </c:pt>
                <c:pt idx="18">
                  <c:v>17</c:v>
                </c:pt>
                <c:pt idx="19">
                  <c:v>36</c:v>
                </c:pt>
                <c:pt idx="20">
                  <c:v>18</c:v>
                </c:pt>
                <c:pt idx="21">
                  <c:v>19</c:v>
                </c:pt>
                <c:pt idx="22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BB1-4A4B-84FF-6CC24882462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ручьи</c:v>
                </c:pt>
              </c:strCache>
            </c:strRef>
          </c:tx>
          <c:spPr>
            <a:solidFill>
              <a:srgbClr val="00467A"/>
            </a:solidFill>
            <a:ln>
              <a:noFill/>
            </a:ln>
            <a:effectLst/>
          </c:spPr>
          <c:dLbls>
            <c:dLbl>
              <c:idx val="5"/>
              <c:layout>
                <c:manualLayout>
                  <c:x val="-3.1250000000000618E-3"/>
                  <c:y val="-3.0378135434416007E-2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C47-4494-82A1-1A54CBDEF9B3}"/>
                </c:ext>
              </c:extLst>
            </c:dLbl>
            <c:spPr>
              <a:solidFill>
                <a:schemeClr val="tx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Лист1!$A$2:$A$24</c:f>
              <c:strCache>
                <c:ptCount val="23"/>
                <c:pt idx="0">
                  <c:v>Березинский</c:v>
                </c:pt>
                <c:pt idx="1">
                  <c:v>Борисовский</c:v>
                </c:pt>
                <c:pt idx="2">
                  <c:v>Вилейский</c:v>
                </c:pt>
                <c:pt idx="3">
                  <c:v>Воложинский</c:v>
                </c:pt>
                <c:pt idx="4">
                  <c:v>Дзержинский</c:v>
                </c:pt>
                <c:pt idx="5">
                  <c:v>Клецкий</c:v>
                </c:pt>
                <c:pt idx="6">
                  <c:v>Копыльский</c:v>
                </c:pt>
                <c:pt idx="7">
                  <c:v>Крупский</c:v>
                </c:pt>
                <c:pt idx="8">
                  <c:v>Логойский</c:v>
                </c:pt>
                <c:pt idx="9">
                  <c:v>Любанский</c:v>
                </c:pt>
                <c:pt idx="10">
                  <c:v>Минский</c:v>
                </c:pt>
                <c:pt idx="11">
                  <c:v>Молодечненский</c:v>
                </c:pt>
                <c:pt idx="12">
                  <c:v>Мядельский</c:v>
                </c:pt>
                <c:pt idx="13">
                  <c:v>Несвижский</c:v>
                </c:pt>
                <c:pt idx="14">
                  <c:v>Пуховичский</c:v>
                </c:pt>
                <c:pt idx="15">
                  <c:v>Слуцкий</c:v>
                </c:pt>
                <c:pt idx="16">
                  <c:v>Смолевичский</c:v>
                </c:pt>
                <c:pt idx="17">
                  <c:v>Солигорский</c:v>
                </c:pt>
                <c:pt idx="18">
                  <c:v>Стародорожский</c:v>
                </c:pt>
                <c:pt idx="19">
                  <c:v>Столбцовский</c:v>
                </c:pt>
                <c:pt idx="20">
                  <c:v>Узденский</c:v>
                </c:pt>
                <c:pt idx="21">
                  <c:v>Червенский</c:v>
                </c:pt>
                <c:pt idx="22">
                  <c:v>Жодино</c:v>
                </c:pt>
              </c:strCache>
            </c:strRef>
          </c:cat>
          <c:val>
            <c:numRef>
              <c:f>Лист1!$C$2:$C$24</c:f>
              <c:numCache>
                <c:formatCode>General</c:formatCode>
                <c:ptCount val="23"/>
                <c:pt idx="0">
                  <c:v>44</c:v>
                </c:pt>
                <c:pt idx="1">
                  <c:v>10</c:v>
                </c:pt>
                <c:pt idx="2">
                  <c:v>9</c:v>
                </c:pt>
                <c:pt idx="4">
                  <c:v>88</c:v>
                </c:pt>
                <c:pt idx="5">
                  <c:v>4</c:v>
                </c:pt>
                <c:pt idx="6">
                  <c:v>1</c:v>
                </c:pt>
                <c:pt idx="7">
                  <c:v>28</c:v>
                </c:pt>
                <c:pt idx="8">
                  <c:v>35</c:v>
                </c:pt>
                <c:pt idx="9">
                  <c:v>28</c:v>
                </c:pt>
                <c:pt idx="10">
                  <c:v>68</c:v>
                </c:pt>
                <c:pt idx="11">
                  <c:v>21</c:v>
                </c:pt>
                <c:pt idx="12">
                  <c:v>67</c:v>
                </c:pt>
                <c:pt idx="15">
                  <c:v>5</c:v>
                </c:pt>
                <c:pt idx="16">
                  <c:v>19</c:v>
                </c:pt>
                <c:pt idx="18">
                  <c:v>6</c:v>
                </c:pt>
                <c:pt idx="19">
                  <c:v>57</c:v>
                </c:pt>
                <c:pt idx="20">
                  <c:v>23</c:v>
                </c:pt>
                <c:pt idx="21">
                  <c:v>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08A-4A72-B6AF-6D1C1B21B37B}"/>
            </c:ext>
          </c:extLst>
        </c:ser>
        <c:gapWidth val="219"/>
        <c:overlap val="100"/>
        <c:axId val="156956160"/>
        <c:axId val="156957696"/>
      </c:barChart>
      <c:catAx>
        <c:axId val="15695616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6957696"/>
        <c:crosses val="autoZero"/>
        <c:auto val="1"/>
        <c:lblAlgn val="ctr"/>
        <c:lblOffset val="100"/>
      </c:catAx>
      <c:valAx>
        <c:axId val="15695769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6956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70C0"/>
            </a:solidFill>
          </c:spPr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aseline="0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Лист1!$A$2:$A$24</c:f>
              <c:strCache>
                <c:ptCount val="23"/>
                <c:pt idx="0">
                  <c:v>Березинский</c:v>
                </c:pt>
                <c:pt idx="1">
                  <c:v>Борисовский</c:v>
                </c:pt>
                <c:pt idx="2">
                  <c:v>Вилейский</c:v>
                </c:pt>
                <c:pt idx="3">
                  <c:v>Воложинский</c:v>
                </c:pt>
                <c:pt idx="4">
                  <c:v>Дзержинский</c:v>
                </c:pt>
                <c:pt idx="5">
                  <c:v>Клецкий</c:v>
                </c:pt>
                <c:pt idx="6">
                  <c:v>Копыльский</c:v>
                </c:pt>
                <c:pt idx="7">
                  <c:v>Крупский</c:v>
                </c:pt>
                <c:pt idx="8">
                  <c:v>Логойский</c:v>
                </c:pt>
                <c:pt idx="9">
                  <c:v>Любанский</c:v>
                </c:pt>
                <c:pt idx="10">
                  <c:v>Минский</c:v>
                </c:pt>
                <c:pt idx="11">
                  <c:v>Молодечненский</c:v>
                </c:pt>
                <c:pt idx="12">
                  <c:v>Мядельский</c:v>
                </c:pt>
                <c:pt idx="13">
                  <c:v>Несвижский</c:v>
                </c:pt>
                <c:pt idx="14">
                  <c:v>Пуховичский</c:v>
                </c:pt>
                <c:pt idx="15">
                  <c:v>Слуцкий</c:v>
                </c:pt>
                <c:pt idx="16">
                  <c:v>Смолевичский</c:v>
                </c:pt>
                <c:pt idx="17">
                  <c:v>Солигорский</c:v>
                </c:pt>
                <c:pt idx="18">
                  <c:v>Стародорожский</c:v>
                </c:pt>
                <c:pt idx="19">
                  <c:v>Столбцовский</c:v>
                </c:pt>
                <c:pt idx="20">
                  <c:v>Узденский</c:v>
                </c:pt>
                <c:pt idx="21">
                  <c:v>Червенский</c:v>
                </c:pt>
                <c:pt idx="22">
                  <c:v>Жодино</c:v>
                </c:pt>
              </c:strCache>
            </c:strRef>
          </c:cat>
          <c:val>
            <c:numRef>
              <c:f>Лист1!$B$2:$B$24</c:f>
              <c:numCache>
                <c:formatCode>General</c:formatCode>
                <c:ptCount val="23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7</c:v>
                </c:pt>
                <c:pt idx="4">
                  <c:v>2</c:v>
                </c:pt>
                <c:pt idx="5">
                  <c:v>1</c:v>
                </c:pt>
                <c:pt idx="6">
                  <c:v>6</c:v>
                </c:pt>
                <c:pt idx="7">
                  <c:v>1</c:v>
                </c:pt>
                <c:pt idx="8">
                  <c:v>10</c:v>
                </c:pt>
                <c:pt idx="9">
                  <c:v>5</c:v>
                </c:pt>
                <c:pt idx="10">
                  <c:v>4</c:v>
                </c:pt>
                <c:pt idx="11">
                  <c:v>9</c:v>
                </c:pt>
                <c:pt idx="12">
                  <c:v>2</c:v>
                </c:pt>
                <c:pt idx="13">
                  <c:v>2</c:v>
                </c:pt>
                <c:pt idx="14">
                  <c:v>3</c:v>
                </c:pt>
                <c:pt idx="15">
                  <c:v>3</c:v>
                </c:pt>
                <c:pt idx="16">
                  <c:v>4</c:v>
                </c:pt>
                <c:pt idx="17">
                  <c:v>1</c:v>
                </c:pt>
                <c:pt idx="18">
                  <c:v>5</c:v>
                </c:pt>
                <c:pt idx="19">
                  <c:v>5</c:v>
                </c:pt>
                <c:pt idx="20">
                  <c:v>1</c:v>
                </c:pt>
                <c:pt idx="21">
                  <c:v>0</c:v>
                </c:pt>
                <c:pt idx="22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9E2-4B31-9875-7731E57AFE27}"/>
            </c:ext>
          </c:extLst>
        </c:ser>
        <c:axId val="157297664"/>
        <c:axId val="157299456"/>
      </c:barChart>
      <c:catAx>
        <c:axId val="157297664"/>
        <c:scaling>
          <c:orientation val="minMax"/>
        </c:scaling>
        <c:axPos val="b"/>
        <c:majorGridlines/>
        <c:numFmt formatCode="General" sourceLinked="0"/>
        <c:tickLblPos val="nextTo"/>
        <c:txPr>
          <a:bodyPr/>
          <a:lstStyle/>
          <a:p>
            <a:pPr>
              <a:defRPr baseline="0">
                <a:solidFill>
                  <a:schemeClr val="bg1"/>
                </a:solidFill>
              </a:defRPr>
            </a:pPr>
            <a:endParaRPr lang="ru-RU"/>
          </a:p>
        </c:txPr>
        <c:crossAx val="157299456"/>
        <c:crosses val="autoZero"/>
        <c:auto val="1"/>
        <c:lblAlgn val="ctr"/>
        <c:lblOffset val="100"/>
      </c:catAx>
      <c:valAx>
        <c:axId val="157299456"/>
        <c:scaling>
          <c:orientation val="minMax"/>
        </c:scaling>
        <c:axPos val="l"/>
        <c:majorGridlines/>
        <c:numFmt formatCode="General" sourceLinked="1"/>
        <c:tickLblPos val="nextTo"/>
        <c:crossAx val="157297664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0.04511</cdr:x>
      <cdr:y>0.06859</cdr:y>
    </cdr:from>
    <cdr:to>
      <cdr:x>0.12838</cdr:x>
      <cdr:y>0.20874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95300" y="44750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0.06939</cdr:x>
      <cdr:y>0.06859</cdr:y>
    </cdr:from>
    <cdr:to>
      <cdr:x>0.94605</cdr:x>
      <cdr:y>0.20874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762000" y="447503"/>
          <a:ext cx="96266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600" dirty="0"/>
        </a:p>
      </cdr:txBody>
    </cdr:sp>
  </cdr:relSizeAnchor>
  <cdr:relSizeAnchor xmlns:cdr="http://schemas.openxmlformats.org/drawingml/2006/chartDrawing">
    <cdr:from>
      <cdr:x>0.09368</cdr:x>
      <cdr:y>0.09049</cdr:y>
    </cdr:from>
    <cdr:to>
      <cdr:x>0.17695</cdr:x>
      <cdr:y>0.23064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028700" y="59037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800" b="1" dirty="0"/>
            <a:t>Сведения о разработке в </a:t>
          </a:r>
          <a:r>
            <a:rPr lang="ru-RU" sz="1800" b="1" dirty="0" smtClean="0"/>
            <a:t>2022 </a:t>
          </a:r>
          <a:r>
            <a:rPr lang="ru-RU" sz="1800" b="1" dirty="0"/>
            <a:t>году промышленных карьеров в разрезе районов</a:t>
          </a:r>
          <a:endParaRPr lang="en-US" sz="1800" b="1" dirty="0"/>
        </a:p>
      </cdr:txBody>
    </cdr:sp>
  </cdr:relSizeAnchor>
  <cdr:relSizeAnchor xmlns:cdr="http://schemas.openxmlformats.org/drawingml/2006/chartDrawing">
    <cdr:from>
      <cdr:x>0.67079</cdr:x>
      <cdr:y>0.20144</cdr:y>
    </cdr:from>
    <cdr:to>
      <cdr:x>0.75406</cdr:x>
      <cdr:y>0.34159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7366000" y="131427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100" dirty="0"/>
            <a:t>Общее количество разрабатываемых</a:t>
          </a:r>
        </a:p>
        <a:p xmlns:a="http://schemas.openxmlformats.org/drawingml/2006/main">
          <a:r>
            <a:rPr lang="ru-RU" dirty="0"/>
            <a:t>карьеров по Минской области </a:t>
          </a:r>
        </a:p>
        <a:p xmlns:a="http://schemas.openxmlformats.org/drawingml/2006/main">
          <a:r>
            <a:rPr lang="ru-RU" sz="1100" dirty="0"/>
            <a:t>составляет 74 шт.</a:t>
          </a:r>
          <a:endParaRPr lang="en-US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323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323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C8EF4A0-7CC0-414A-9101-0F3CCECE94CF}" type="datetimeFigureOut">
              <a:rPr lang="ru-RU"/>
              <a:pPr>
                <a:defRPr/>
              </a:pPr>
              <a:t>13.05.2022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0213" cy="3944938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3237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3237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1B88EBE9-B9DA-4747-84A3-26DDDAB584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5"/>
          <p:cNvCxnSpPr/>
          <p:nvPr/>
        </p:nvCxnSpPr>
        <p:spPr>
          <a:xfrm flipH="1">
            <a:off x="8228013" y="7938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6"/>
          <p:cNvCxnSpPr/>
          <p:nvPr/>
        </p:nvCxnSpPr>
        <p:spPr>
          <a:xfrm flipH="1">
            <a:off x="6108700" y="92075"/>
            <a:ext cx="6080125" cy="608012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20"/>
          <p:cNvCxnSpPr/>
          <p:nvPr/>
        </p:nvCxnSpPr>
        <p:spPr>
          <a:xfrm flipH="1">
            <a:off x="7335838" y="31750"/>
            <a:ext cx="4852987" cy="485298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22"/>
          <p:cNvCxnSpPr/>
          <p:nvPr/>
        </p:nvCxnSpPr>
        <p:spPr>
          <a:xfrm flipH="1">
            <a:off x="7845425" y="609600"/>
            <a:ext cx="4343400" cy="434340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/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6C9797-BEFB-4729-9DDB-BB7878BDDC7D}" type="datetime1">
              <a:rPr lang="ru-RU"/>
              <a:pPr>
                <a:defRPr/>
              </a:pPr>
              <a:t>13.05.2022</a:t>
            </a:fld>
            <a:endParaRPr lang="ru-RU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89E15E-7705-4677-8516-EE69FBEB86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C8B289-7F53-49D8-BF9D-ED2405C636CC}" type="datetime1">
              <a:rPr lang="ru-RU"/>
              <a:pPr>
                <a:defRPr/>
              </a:pPr>
              <a:t>13.05.2022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0E0AAB-5166-4BD0-B186-CAF87A65A1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/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89A866-BD1D-49C1-93D3-32F449C8BA86}" type="datetime1">
              <a:rPr lang="ru-RU"/>
              <a:pPr>
                <a:defRPr/>
              </a:pPr>
              <a:t>13.05.2022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C39AF6-E991-4582-9E9C-76CE6E4F09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/>
          <p:nvPr/>
        </p:nvSpPr>
        <p:spPr>
          <a:xfrm>
            <a:off x="531813" y="812800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atin typeface="+mn-lt"/>
                <a:cs typeface="+mn-cs"/>
              </a:rPr>
              <a:t>“</a:t>
            </a:r>
          </a:p>
        </p:txBody>
      </p:sp>
      <p:sp>
        <p:nvSpPr>
          <p:cNvPr id="6" name="TextBox 14"/>
          <p:cNvSpPr txBox="1"/>
          <p:nvPr/>
        </p:nvSpPr>
        <p:spPr>
          <a:xfrm>
            <a:off x="10285413" y="2768600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atin typeface="+mn-lt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/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E0C24C-F353-4669-AE3B-92AABE99D7B3}" type="datetime1">
              <a:rPr lang="ru-RU"/>
              <a:pPr>
                <a:defRPr/>
              </a:pPr>
              <a:t>13.05.2022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62086A-82BB-4B74-A6DE-A7484D81CC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/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6056F-4C55-4CC6-BB0D-7F71359503F7}" type="datetime1">
              <a:rPr lang="ru-RU"/>
              <a:pPr>
                <a:defRPr/>
              </a:pPr>
              <a:t>13.05.2022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96C065-8675-43A9-8403-1D180F7F18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0"/>
          <p:cNvSpPr txBox="1"/>
          <p:nvPr/>
        </p:nvSpPr>
        <p:spPr>
          <a:xfrm>
            <a:off x="531813" y="812800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atin typeface="+mn-lt"/>
                <a:cs typeface="+mn-cs"/>
              </a:rPr>
              <a:t>“</a:t>
            </a:r>
          </a:p>
        </p:txBody>
      </p:sp>
      <p:sp>
        <p:nvSpPr>
          <p:cNvPr id="6" name="TextBox 11"/>
          <p:cNvSpPr txBox="1"/>
          <p:nvPr/>
        </p:nvSpPr>
        <p:spPr>
          <a:xfrm>
            <a:off x="10285413" y="2768600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atin typeface="+mn-lt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/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8B693-4D01-4B97-88FA-82F5B7137DB3}" type="datetime1">
              <a:rPr lang="ru-RU"/>
              <a:pPr>
                <a:defRPr/>
              </a:pPr>
              <a:t>13.05.2022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819C5D-B35E-4AF7-BC8B-B8C56E0FFA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/>
          <a:lstStyle>
            <a:lvl1pPr>
              <a:defRPr lang="en-US" b="0" dirty="0"/>
            </a:lvl1pPr>
          </a:lstStyle>
          <a:p>
            <a:pPr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2C3A13-24D0-4546-B513-33F7D10DA5D4}" type="datetime1">
              <a:rPr lang="ru-RU"/>
              <a:pPr>
                <a:defRPr/>
              </a:pPr>
              <a:t>13.05.2022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B6021-E953-452C-90D2-59FDC13F55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158696-5492-4089-8992-9FDEFDD26C23}" type="datetime1">
              <a:rPr lang="ru-RU"/>
              <a:pPr>
                <a:defRPr/>
              </a:pPr>
              <a:t>13.05.2022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79818-009A-41F9-ABC7-D6FF6127F9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9722AD-9AD0-4B5E-BD60-A8DE900184CA}" type="datetime1">
              <a:rPr lang="ru-RU"/>
              <a:pPr>
                <a:defRPr/>
              </a:pPr>
              <a:t>13.05.2022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BFEE3F-5E79-4663-8380-79175E104D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5EE27B-E4F2-451A-832A-1A7410E6F68E}" type="datetime1">
              <a:rPr lang="ru-RU"/>
              <a:pPr>
                <a:defRPr/>
              </a:pPr>
              <a:t>13.05.2022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E570F0-2A15-47E1-A743-5D22671A75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/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D5F1B-1381-461C-980C-3EC47C012738}" type="datetime1">
              <a:rPr lang="ru-RU"/>
              <a:pPr>
                <a:defRPr/>
              </a:pPr>
              <a:t>13.05.2022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CD1F9D-AE42-4731-B84B-40719DB2CA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505353-B2BA-4831-8B25-ED910C39F640}" type="datetime1">
              <a:rPr lang="ru-RU"/>
              <a:pPr>
                <a:defRPr/>
              </a:pPr>
              <a:t>13.05.2022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21D1CA-F5D4-476D-9A1D-A6013E917A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F09591-3F7A-4732-890F-B44059BD7F79}" type="datetime1">
              <a:rPr lang="ru-RU"/>
              <a:pPr>
                <a:defRPr/>
              </a:pPr>
              <a:t>13.05.2022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66F5C-525F-4959-BF5C-FF437D6D14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9DD681-CD08-47F3-BE84-DAA4C62AE75F}" type="datetime1">
              <a:rPr lang="ru-RU"/>
              <a:pPr>
                <a:defRPr/>
              </a:pPr>
              <a:t>13.05.2022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65B0B-1AE8-4827-B12E-59065F69D2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E3B0DA-A344-46DE-9478-FF7AF7A3A35A}" type="datetime1">
              <a:rPr lang="ru-RU"/>
              <a:pPr>
                <a:defRPr/>
              </a:pPr>
              <a:t>13.05.2022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10CE4-8654-4196-83F1-0E08A81E98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CCC79A-E884-460C-931D-D32901A807EF}" type="datetime1">
              <a:rPr lang="ru-RU"/>
              <a:pPr>
                <a:defRPr/>
              </a:pPr>
              <a:t>13.05.2022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578814-7AF4-45DB-A135-E560130BC7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2DD6D-90C5-440E-9A79-3D21C975692B}" type="datetime1">
              <a:rPr lang="ru-RU"/>
              <a:pPr>
                <a:defRPr/>
              </a:pPr>
              <a:t>13.05.2022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811942-B9F8-4413-8B31-85A053BC85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6"/>
          <p:cNvGrpSpPr>
            <a:grpSpLocks/>
          </p:cNvGrpSpPr>
          <p:nvPr/>
        </p:nvGrpSpPr>
        <p:grpSpPr bwMode="auto">
          <a:xfrm>
            <a:off x="9207500" y="2963863"/>
            <a:ext cx="2981325" cy="320833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5852" y="2963333"/>
              <a:ext cx="912975" cy="91296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83"/>
              <a:ext cx="2981858" cy="298181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3013" y="3285648"/>
              <a:ext cx="1895814" cy="1895788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853" y="3131636"/>
              <a:ext cx="1744974" cy="17449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600" y="3682589"/>
              <a:ext cx="1270227" cy="127021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3" y="4487863"/>
            <a:ext cx="8534400" cy="150653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458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84213" y="685800"/>
            <a:ext cx="8534400" cy="361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3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 smtClean="0">
                <a:solidFill>
                  <a:schemeClr val="bg2">
                    <a:lumMod val="50000"/>
                  </a:schemeClr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fld id="{7B108DFA-35F5-4813-BD06-FF6430DFDBF8}" type="datetime1">
              <a:rPr lang="ru-RU"/>
              <a:pPr>
                <a:defRPr/>
              </a:pPr>
              <a:t>13.05.2022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3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3000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3200" b="0" i="0" smtClean="0">
                <a:solidFill>
                  <a:schemeClr val="bg2">
                    <a:lumMod val="50000"/>
                  </a:schemeClr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fld id="{F85A2497-AD83-427C-9B20-72BC8D0D46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7" r:id="rId1"/>
    <p:sldLayoutId id="2147483856" r:id="rId2"/>
    <p:sldLayoutId id="2147483855" r:id="rId3"/>
    <p:sldLayoutId id="2147483854" r:id="rId4"/>
    <p:sldLayoutId id="2147483853" r:id="rId5"/>
    <p:sldLayoutId id="2147483852" r:id="rId6"/>
    <p:sldLayoutId id="2147483851" r:id="rId7"/>
    <p:sldLayoutId id="2147483850" r:id="rId8"/>
    <p:sldLayoutId id="2147483849" r:id="rId9"/>
    <p:sldLayoutId id="2147483848" r:id="rId10"/>
    <p:sldLayoutId id="2147483847" r:id="rId11"/>
    <p:sldLayoutId id="2147483858" r:id="rId12"/>
    <p:sldLayoutId id="2147483846" r:id="rId13"/>
    <p:sldLayoutId id="2147483859" r:id="rId14"/>
    <p:sldLayoutId id="2147483845" r:id="rId15"/>
    <p:sldLayoutId id="2147483844" r:id="rId16"/>
    <p:sldLayoutId id="2147483843" r:id="rId17"/>
  </p:sldLayoutIdLst>
  <p:hf hdr="0" ftr="0" dt="0"/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 cap="all">
          <a:ln w="3175" cmpd="sng">
            <a:noFill/>
          </a:ln>
          <a:solidFill>
            <a:schemeClr val="tx1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fontAlgn="base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2000" kern="1200">
          <a:solidFill>
            <a:srgbClr val="68370F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kern="1200">
          <a:solidFill>
            <a:srgbClr val="68370F"/>
          </a:solidFill>
          <a:latin typeface="+mn-lt"/>
          <a:ea typeface="+mn-ea"/>
          <a:cs typeface="+mn-cs"/>
        </a:defRPr>
      </a:lvl2pPr>
      <a:lvl3pPr marL="1200150" indent="-285750" algn="l" defTabSz="457200" rtl="0" fontAlgn="base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1600" kern="1200">
          <a:solidFill>
            <a:srgbClr val="68370F"/>
          </a:solidFill>
          <a:latin typeface="+mn-lt"/>
          <a:ea typeface="+mn-ea"/>
          <a:cs typeface="+mn-cs"/>
        </a:defRPr>
      </a:lvl3pPr>
      <a:lvl4pPr marL="1543050" indent="-171450" algn="l" defTabSz="457200" rtl="0" fontAlgn="base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1400" kern="1200">
          <a:solidFill>
            <a:srgbClr val="68370F"/>
          </a:solidFill>
          <a:latin typeface="+mn-lt"/>
          <a:ea typeface="+mn-ea"/>
          <a:cs typeface="+mn-cs"/>
        </a:defRPr>
      </a:lvl4pPr>
      <a:lvl5pPr marL="2114550" indent="-285750" algn="l" defTabSz="457200" rtl="0" fontAlgn="base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1400" kern="1200">
          <a:solidFill>
            <a:srgbClr val="68370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Microsoft_Office_PowerPoint1.ppt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4213" y="685800"/>
            <a:ext cx="8001000" cy="2971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048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509963"/>
            <a:ext cx="9144000" cy="1655762"/>
          </a:xfrm>
        </p:spPr>
        <p:txBody>
          <a:bodyPr/>
          <a:lstStyle/>
          <a:p>
            <a:endParaRPr lang="ru-RU">
              <a:solidFill>
                <a:srgbClr val="68370F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4157" y="228903"/>
            <a:ext cx="11328400" cy="607341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9400" y="95250"/>
            <a:ext cx="2636838" cy="325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672280" y="1977081"/>
            <a:ext cx="9794789" cy="415498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+mn-lt"/>
                <a:cs typeface="+mn-cs"/>
              </a:rPr>
              <a:t>О готовности Минской областной организации </a:t>
            </a:r>
            <a:r>
              <a:rPr lang="ru-RU" sz="6600" b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+mn-lt"/>
                <a:cs typeface="+mn-cs"/>
              </a:rPr>
              <a:t>ОСВОД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+mn-lt"/>
                <a:cs typeface="+mn-cs"/>
              </a:rPr>
              <a:t>к </a:t>
            </a:r>
            <a:r>
              <a:rPr lang="ru-RU" sz="6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+mn-lt"/>
                <a:cs typeface="+mn-cs"/>
              </a:rPr>
              <a:t>купальному сезону </a:t>
            </a:r>
          </a:p>
        </p:txBody>
      </p:sp>
      <p:sp>
        <p:nvSpPr>
          <p:cNvPr id="20486" name="TextBox 6"/>
          <p:cNvSpPr txBox="1">
            <a:spLocks noChangeArrowheads="1"/>
          </p:cNvSpPr>
          <p:nvPr/>
        </p:nvSpPr>
        <p:spPr bwMode="auto">
          <a:xfrm>
            <a:off x="11730038" y="0"/>
            <a:ext cx="461962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5"/>
          <p:cNvSpPr txBox="1">
            <a:spLocks noChangeArrowheads="1"/>
          </p:cNvSpPr>
          <p:nvPr/>
        </p:nvSpPr>
        <p:spPr bwMode="auto">
          <a:xfrm>
            <a:off x="315913" y="3983038"/>
            <a:ext cx="48371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1507" name="Номер слайда 7"/>
          <p:cNvSpPr>
            <a:spLocks noGrp="1"/>
          </p:cNvSpPr>
          <p:nvPr>
            <p:ph type="sldNum" sz="quarter" idx="12"/>
          </p:nvPr>
        </p:nvSpPr>
        <p:spPr bwMode="auto">
          <a:xfrm>
            <a:off x="11533188" y="107950"/>
            <a:ext cx="658812" cy="62547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graphicFrame>
        <p:nvGraphicFramePr>
          <p:cNvPr id="21617" name="Group 113"/>
          <p:cNvGraphicFramePr>
            <a:graphicFrameLocks noGrp="1"/>
          </p:cNvGraphicFramePr>
          <p:nvPr/>
        </p:nvGraphicFramePr>
        <p:xfrm>
          <a:off x="1303338" y="150813"/>
          <a:ext cx="9711992" cy="5510847"/>
        </p:xfrm>
        <a:graphic>
          <a:graphicData uri="http://schemas.openxmlformats.org/drawingml/2006/table">
            <a:tbl>
              <a:tblPr/>
              <a:tblGrid>
                <a:gridCol w="44894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22254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0958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КОЛИЧЕСТВО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МЕСТ  ОТДЫХА У ВОДЫ В КУПАЛЬНОМ СЕЗОНЕ 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2022г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.</a:t>
                      </a:r>
                    </a:p>
                  </a:txBody>
                  <a:tcPr marL="8265" marR="8265" marT="826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843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БЕРЕЗИНСКИЙ</a:t>
                      </a:r>
                    </a:p>
                  </a:txBody>
                  <a:tcPr marL="8265" marR="8265" marT="826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3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БОРИСОВСКИЙ</a:t>
                      </a:r>
                    </a:p>
                  </a:txBody>
                  <a:tcPr marL="8265" marR="8265" marT="826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</a:t>
                      </a:r>
                      <a:endParaRPr lang="ru-RU" sz="13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ВИЛЕЙСКИЙ</a:t>
                      </a:r>
                    </a:p>
                  </a:txBody>
                  <a:tcPr marL="8265" marR="8265" marT="826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3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ВОЛОЖИНСКИЙ</a:t>
                      </a:r>
                    </a:p>
                  </a:txBody>
                  <a:tcPr marL="8265" marR="8265" marT="826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3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9843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ДЗЕРЖИНСКИЙ</a:t>
                      </a:r>
                    </a:p>
                  </a:txBody>
                  <a:tcPr marL="8265" marR="8265" marT="826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3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КЛЕЦКИЙ</a:t>
                      </a:r>
                    </a:p>
                  </a:txBody>
                  <a:tcPr marL="8265" marR="8265" marT="826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3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КОПЫЛЬСКИЙ</a:t>
                      </a:r>
                    </a:p>
                  </a:txBody>
                  <a:tcPr marL="8265" marR="8265" marT="826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3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КРУПСКИЙ</a:t>
                      </a:r>
                    </a:p>
                  </a:txBody>
                  <a:tcPr marL="8265" marR="8265" marT="826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</a:t>
                      </a:r>
                      <a:endParaRPr lang="ru-RU" sz="13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ЛОГОЙСКИЙ</a:t>
                      </a:r>
                    </a:p>
                  </a:txBody>
                  <a:tcPr marL="8265" marR="8265" marT="826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3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9843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ЛЮБАНСКИЙ</a:t>
                      </a:r>
                    </a:p>
                  </a:txBody>
                  <a:tcPr marL="8265" marR="8265" marT="826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3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9843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МИНСКИЙ</a:t>
                      </a:r>
                    </a:p>
                  </a:txBody>
                  <a:tcPr marL="8265" marR="8265" marT="826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3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МОЛОДЕЧНЕНСКИЙ</a:t>
                      </a:r>
                    </a:p>
                  </a:txBody>
                  <a:tcPr marL="8265" marR="8265" marT="826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3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МЯДЕЛЬСКИЙ</a:t>
                      </a:r>
                    </a:p>
                  </a:txBody>
                  <a:tcPr marL="8265" marR="8265" marT="826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</a:t>
                      </a:r>
                      <a:endParaRPr lang="ru-RU" sz="13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НЕСВИЖСКИЙ</a:t>
                      </a:r>
                    </a:p>
                  </a:txBody>
                  <a:tcPr marL="8265" marR="8265" marT="826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3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9843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ПУХОВИЧСКИЙ</a:t>
                      </a:r>
                    </a:p>
                  </a:txBody>
                  <a:tcPr marL="8265" marR="8265" marT="826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3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СЛУЦКИЙ</a:t>
                      </a:r>
                    </a:p>
                  </a:txBody>
                  <a:tcPr marL="8265" marR="8265" marT="826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3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СМОЛЕВИЧСКИЙ</a:t>
                      </a:r>
                    </a:p>
                  </a:txBody>
                  <a:tcPr marL="8265" marR="8265" marT="826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3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СОЛИГОРСКИЙ</a:t>
                      </a:r>
                    </a:p>
                  </a:txBody>
                  <a:tcPr marL="8265" marR="8265" marT="826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3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СТАРОДОРОЖСКИЙ</a:t>
                      </a:r>
                    </a:p>
                  </a:txBody>
                  <a:tcPr marL="8265" marR="8265" marT="826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3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19843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СТОЛБЦОВСКИЙ</a:t>
                      </a:r>
                    </a:p>
                  </a:txBody>
                  <a:tcPr marL="8265" marR="8265" marT="826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  <a:endParaRPr lang="ru-RU" sz="13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УЗДЕНСКИЙ</a:t>
                      </a:r>
                    </a:p>
                  </a:txBody>
                  <a:tcPr marL="8265" marR="8265" marT="826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3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ЧЕРВЕНСКИЙ</a:t>
                      </a:r>
                    </a:p>
                  </a:txBody>
                  <a:tcPr marL="8265" marR="8265" marT="826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3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г. ЖОДИНО</a:t>
                      </a:r>
                    </a:p>
                  </a:txBody>
                  <a:tcPr marL="8265" marR="8265" marT="826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3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3"/>
                  </a:ext>
                </a:extLst>
              </a:tr>
              <a:tr h="33083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МИНСКАЯ ОБЛАСТЬ</a:t>
                      </a:r>
                    </a:p>
                  </a:txBody>
                  <a:tcPr marL="8265" marR="8265" marT="826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99</a:t>
                      </a:r>
                      <a:endParaRPr lang="ru-RU" sz="13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11623675" y="0"/>
            <a:ext cx="568325" cy="725488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7163" y="127000"/>
          <a:ext cx="11508260" cy="6488437"/>
        </p:xfrm>
        <a:graphic>
          <a:graphicData uri="http://schemas.openxmlformats.org/drawingml/2006/table">
            <a:tbl>
              <a:tblPr/>
              <a:tblGrid>
                <a:gridCol w="61674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24580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33647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30924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0876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ru-RU" sz="1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Закрепление за структурами ОСВОД оздоровительных, спортивно-оздоровительных лагерей Минской области </a:t>
                      </a:r>
                    </a:p>
                  </a:txBody>
                  <a:tcPr marL="3824" marR="3824" marT="38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5184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№ </a:t>
                      </a:r>
                      <a:r>
                        <a:rPr lang="ru-RU" sz="9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</a:t>
                      </a:r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/</a:t>
                      </a:r>
                      <a:r>
                        <a:rPr lang="ru-RU" sz="9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лагеря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Месторасположение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Структура ОСВОД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68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Оздоровительный лагерь "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Папарать-кветка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»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Березинский район, д.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Косовка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Березинский сп.</a:t>
                      </a:r>
                      <a:r>
                        <a:rPr lang="ru-RU" sz="1200" b="1" i="0" u="none" strike="noStrike" baseline="0" dirty="0">
                          <a:solidFill>
                            <a:srgbClr val="000000"/>
                          </a:solidFill>
                          <a:latin typeface="Times New Roman"/>
                        </a:rPr>
                        <a:t> пост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95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Оздоровительный лагерь «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Бродовка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»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Борисовский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район, д.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Бродовка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, </a:t>
                      </a:r>
                    </a:p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ул. Спортивная,50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Борисовская сп. станция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095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.Образовательно-оздоровительный лагерь «Чайка» 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Борисовский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район,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аг.Старо-Борисов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, </a:t>
                      </a:r>
                    </a:p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ул. Лагерная, д.1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Борисовская сп.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станйия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068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Оздоровительный лагерь «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Св</a:t>
                      </a:r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i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танак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» 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Борисовский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район, д.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Белино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Борисовская сп.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стта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.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068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Оздоровительный лагерь «Лесная сказка» 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Вилейский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район, д. Глинное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Вилейская сп. ст.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068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ГУО"Детский оздоровительный лагерь «Дружба» 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Дзержинский район, пос. Энергетиков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Дзержинский сп.</a:t>
                      </a:r>
                      <a:r>
                        <a:rPr lang="ru-RU" sz="1200" b="1" i="0" u="none" strike="noStrike" baseline="0" dirty="0">
                          <a:solidFill>
                            <a:srgbClr val="000000"/>
                          </a:solidFill>
                          <a:latin typeface="Times New Roman"/>
                        </a:rPr>
                        <a:t> пост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068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Оздоровительный лагерь «Нача» 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Клецкий район, д.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Голынка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Клецкий сп. пост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068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Оздоровительный лагерь «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Яновщина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» 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Крупский район, д.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Яновщина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Селявский сп. пост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095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Оздоровительный лагерь «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Оресса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» 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Любанский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район,п.о.д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.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Редковичи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, </a:t>
                      </a:r>
                    </a:p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д.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Шипиловичи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Любанский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сп. пост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068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Оздоровительный лагерь «Лесной городок» 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Вилейский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район, д. Доманово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Вилейская сп. станция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068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ГУ "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Молодечненский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оздоровительный лагерь «Иволга» 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Вилейский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район, д. Плёсы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Вилейская сп. станция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068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12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ГУО "Оздоровительный лагерь «Лесная сказка» 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Пуховичский район, д. Талька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Пуховичский сп. пост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068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13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Оздоровительный лагерь «Зорька»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Слуцкий район, д. Воробьёво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Слуцкий сп. пост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068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14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Оздоровительный лагерь «Зенитчик» 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Слуцкий район, д. Мащицы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Слуцкий сп. пост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4095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15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ГУО "Оздоровительный лагерь «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Журавушка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» 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Солигорский район, д.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Осово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, </a:t>
                      </a:r>
                    </a:p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ул.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Школьная,д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. 8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Солигорская</a:t>
                      </a:r>
                      <a:r>
                        <a:rPr lang="ru-RU" sz="1200" b="1" i="0" u="none" strike="noStrike" baseline="0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сп. станция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068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16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Оздоровительный лагерь «Родничок» 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Стародорожский р-н, д.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Буденичи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Стародорожский сп. пост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068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17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ГУО "Оздоровительный лагерь «Неман»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Столбцовский район, д. Дрозды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Столбцовский сп. пост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068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18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Детский оздоровительный лагерь «Вереск» 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Червенский район, д. Чернова, ул.Щорса,1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Червенский сп. пост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2068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19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Детский оздоровительный лагерь «Богатырь» 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Борисовский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район, д. Дудинка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Борисовская сп. станция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2068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Оздоровительный лагерь «Салют» 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Борисовский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район, д. Дудинка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Борисовская сп. станция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2068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21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Летний оздоровительный лагерь «Строитель» 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Борисовский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район, д. Дудинка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Борисовская сп. станция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  <a:tr h="2068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22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Оздоровительный лагерь им. Е.М. Чайки 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Столбцовский район, д. Дрозды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Столбцовский сп. пост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3"/>
                  </a:ext>
                </a:extLst>
              </a:tr>
              <a:tr h="2068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23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Оздоровительный лагерь «Дубрава» 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Солигорский район, д. Яцковичи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Солигорская</a:t>
                      </a:r>
                      <a:r>
                        <a:rPr lang="ru-RU" sz="1200" b="1" i="0" u="none" strike="noStrike" baseline="0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сп. станция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4"/>
                  </a:ext>
                </a:extLst>
              </a:tr>
              <a:tr h="2068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24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Спортивно-оздоровительный лагерь «Ждановичи» (ФПБ)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Минский район,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аг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. Ждановичи-1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Заславский сп. пост</a:t>
                      </a:r>
                    </a:p>
                  </a:txBody>
                  <a:tcPr marL="3824" marR="3824" marT="3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0" y="0"/>
          <a:ext cx="12192000" cy="6858000"/>
        </p:xfrm>
        <a:graphic>
          <a:graphicData uri="http://schemas.openxmlformats.org/presentationml/2006/ole">
            <p:oleObj spid="_x0000_s26626" name="Презентация" r:id="rId3" imgW="2505419" imgH="1408251" progId="PowerPoint.Show.12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694253" y="0"/>
            <a:ext cx="4977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solidFill>
                  <a:prstClr val="black"/>
                </a:solidFill>
              </a:rPr>
              <a:t>4</a:t>
            </a:r>
            <a:endParaRPr lang="ru-RU" dirty="0">
              <a:solidFill>
                <a:prstClr val="black"/>
              </a:solidFill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43704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1A6A9E10-5866-4615-99A0-8C4DFBC1F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9000" y="15875"/>
            <a:ext cx="1143000" cy="669925"/>
          </a:xfrm>
        </p:spPr>
        <p:txBody>
          <a:bodyPr/>
          <a:lstStyle/>
          <a:p>
            <a:pPr>
              <a:defRPr/>
            </a:pPr>
            <a:r>
              <a:rPr lang="ru-RU" dirty="0">
                <a:solidFill>
                  <a:srgbClr val="F9FFC1"/>
                </a:solidFill>
              </a:rPr>
              <a:t>1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xmlns="" id="{338A3ED5-FB05-47E4-8036-27B6381354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21811877"/>
              </p:ext>
            </p:extLst>
          </p:nvPr>
        </p:nvGraphicFramePr>
        <p:xfrm>
          <a:off x="777012" y="788465"/>
          <a:ext cx="10946625" cy="59329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69362">
                  <a:extLst>
                    <a:ext uri="{9D8B030D-6E8A-4147-A177-3AD203B41FA5}">
                      <a16:colId xmlns:a16="http://schemas.microsoft.com/office/drawing/2014/main" xmlns="" val="346064062"/>
                    </a:ext>
                  </a:extLst>
                </a:gridCol>
                <a:gridCol w="708859"/>
                <a:gridCol w="708859"/>
                <a:gridCol w="708859">
                  <a:extLst>
                    <a:ext uri="{9D8B030D-6E8A-4147-A177-3AD203B41FA5}">
                      <a16:colId xmlns:a16="http://schemas.microsoft.com/office/drawing/2014/main" xmlns="" val="1173613902"/>
                    </a:ext>
                  </a:extLst>
                </a:gridCol>
                <a:gridCol w="790453">
                  <a:extLst>
                    <a:ext uri="{9D8B030D-6E8A-4147-A177-3AD203B41FA5}">
                      <a16:colId xmlns:a16="http://schemas.microsoft.com/office/drawing/2014/main" xmlns="" val="1228458261"/>
                    </a:ext>
                  </a:extLst>
                </a:gridCol>
                <a:gridCol w="711138">
                  <a:extLst>
                    <a:ext uri="{9D8B030D-6E8A-4147-A177-3AD203B41FA5}">
                      <a16:colId xmlns:a16="http://schemas.microsoft.com/office/drawing/2014/main" xmlns="" val="4083840797"/>
                    </a:ext>
                  </a:extLst>
                </a:gridCol>
                <a:gridCol w="814969">
                  <a:extLst>
                    <a:ext uri="{9D8B030D-6E8A-4147-A177-3AD203B41FA5}">
                      <a16:colId xmlns:a16="http://schemas.microsoft.com/office/drawing/2014/main" xmlns="" val="1947395789"/>
                    </a:ext>
                  </a:extLst>
                </a:gridCol>
                <a:gridCol w="690023">
                  <a:extLst>
                    <a:ext uri="{9D8B030D-6E8A-4147-A177-3AD203B41FA5}">
                      <a16:colId xmlns:a16="http://schemas.microsoft.com/office/drawing/2014/main" xmlns="" val="2320164892"/>
                    </a:ext>
                  </a:extLst>
                </a:gridCol>
                <a:gridCol w="721142">
                  <a:extLst>
                    <a:ext uri="{9D8B030D-6E8A-4147-A177-3AD203B41FA5}">
                      <a16:colId xmlns:a16="http://schemas.microsoft.com/office/drawing/2014/main" xmlns="" val="2195721957"/>
                    </a:ext>
                  </a:extLst>
                </a:gridCol>
                <a:gridCol w="736817">
                  <a:extLst>
                    <a:ext uri="{9D8B030D-6E8A-4147-A177-3AD203B41FA5}">
                      <a16:colId xmlns:a16="http://schemas.microsoft.com/office/drawing/2014/main" xmlns="" val="2201166603"/>
                    </a:ext>
                  </a:extLst>
                </a:gridCol>
                <a:gridCol w="799525">
                  <a:extLst>
                    <a:ext uri="{9D8B030D-6E8A-4147-A177-3AD203B41FA5}">
                      <a16:colId xmlns:a16="http://schemas.microsoft.com/office/drawing/2014/main" xmlns="" val="2718156956"/>
                    </a:ext>
                  </a:extLst>
                </a:gridCol>
                <a:gridCol w="759977">
                  <a:extLst>
                    <a:ext uri="{9D8B030D-6E8A-4147-A177-3AD203B41FA5}">
                      <a16:colId xmlns:a16="http://schemas.microsoft.com/office/drawing/2014/main" xmlns="" val="2807621940"/>
                    </a:ext>
                  </a:extLst>
                </a:gridCol>
                <a:gridCol w="726642">
                  <a:extLst>
                    <a:ext uri="{9D8B030D-6E8A-4147-A177-3AD203B41FA5}">
                      <a16:colId xmlns:a16="http://schemas.microsoft.com/office/drawing/2014/main" xmlns="" val="3395397775"/>
                    </a:ext>
                  </a:extLst>
                </a:gridCol>
              </a:tblGrid>
              <a:tr h="21192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Районы и города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2010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2011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2012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2013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2014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2015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2016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2017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2018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2019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2021</a:t>
                      </a:r>
                      <a:endParaRPr lang="ru-RU" sz="13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21224581"/>
                  </a:ext>
                </a:extLst>
              </a:tr>
              <a:tr h="2384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Березинский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x-none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x-none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36285437"/>
                  </a:ext>
                </a:extLst>
              </a:tr>
              <a:tr h="2384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Борисовский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22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x-none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x-none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10875849"/>
                  </a:ext>
                </a:extLst>
              </a:tr>
              <a:tr h="2384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Вилейский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x-none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x-none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82374990"/>
                  </a:ext>
                </a:extLst>
              </a:tr>
              <a:tr h="2384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Воложинский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x-none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x-none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99559012"/>
                  </a:ext>
                </a:extLst>
              </a:tr>
              <a:tr h="2384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Дзержинский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x-none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x-none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28188569"/>
                  </a:ext>
                </a:extLst>
              </a:tr>
              <a:tr h="2384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Жодино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x-none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x-none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03936864"/>
                  </a:ext>
                </a:extLst>
              </a:tr>
              <a:tr h="2384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Клецкий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x-none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x-none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83448390"/>
                  </a:ext>
                </a:extLst>
              </a:tr>
              <a:tr h="2384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Копыльский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x-none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x-none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15373937"/>
                  </a:ext>
                </a:extLst>
              </a:tr>
              <a:tr h="2384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Крупский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x-none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x-none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8207919"/>
                  </a:ext>
                </a:extLst>
              </a:tr>
              <a:tr h="2384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Логойский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x-none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x-none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40837490"/>
                  </a:ext>
                </a:extLst>
              </a:tr>
              <a:tr h="2384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Любанский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x-none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x-none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44797742"/>
                  </a:ext>
                </a:extLst>
              </a:tr>
              <a:tr h="2384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Минский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x-none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x-none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8197240"/>
                  </a:ext>
                </a:extLst>
              </a:tr>
              <a:tr h="2384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Молодечненский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x-none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x-none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06292287"/>
                  </a:ext>
                </a:extLst>
              </a:tr>
              <a:tr h="2384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Мядельский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x-none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x-none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58335850"/>
                  </a:ext>
                </a:extLst>
              </a:tr>
              <a:tr h="2384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Несвижский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x-none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x-none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81150283"/>
                  </a:ext>
                </a:extLst>
              </a:tr>
              <a:tr h="2384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Пуховичский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x-none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x-none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95400066"/>
                  </a:ext>
                </a:extLst>
              </a:tr>
              <a:tr h="2384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Слуцкий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x-none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x-none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82924355"/>
                  </a:ext>
                </a:extLst>
              </a:tr>
              <a:tr h="2384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Смолевичский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x-none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x-none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44111316"/>
                  </a:ext>
                </a:extLst>
              </a:tr>
              <a:tr h="2384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Солигорский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x-none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x-none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83005068"/>
                  </a:ext>
                </a:extLst>
              </a:tr>
              <a:tr h="2384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Стародорожский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x-none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x-none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57605286"/>
                  </a:ext>
                </a:extLst>
              </a:tr>
              <a:tr h="2384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Столбцовский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x-none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x-none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29664563"/>
                  </a:ext>
                </a:extLst>
              </a:tr>
              <a:tr h="2384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Узденский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x-none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x-none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33985006"/>
                  </a:ext>
                </a:extLst>
              </a:tr>
              <a:tr h="2624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Червенский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2843" marR="42843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x-non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x-none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9388846"/>
                  </a:ext>
                </a:extLst>
              </a:tr>
              <a:tr h="9930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За Минскую область</a:t>
                      </a: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4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219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4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124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4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136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4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4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4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4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76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75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13054199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57869EF-7CC3-4C03-A175-7184CC23DA2B}"/>
              </a:ext>
            </a:extLst>
          </p:cNvPr>
          <p:cNvSpPr txBox="1"/>
          <p:nvPr/>
        </p:nvSpPr>
        <p:spPr>
          <a:xfrm>
            <a:off x="3698240" y="375920"/>
            <a:ext cx="6634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Гибель людей на водах с 2010 по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endParaRPr lang="x-none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713634" y="69840"/>
            <a:ext cx="4783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noProof="0" dirty="0" smtClean="0">
                <a:solidFill>
                  <a:prstClr val="black"/>
                </a:solidFill>
              </a:rPr>
              <a:t>5</a:t>
            </a:r>
            <a:endParaRPr lang="ru-RU" noProof="0" dirty="0">
              <a:solidFill>
                <a:prstClr val="black"/>
              </a:solidFill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27659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57616780"/>
              </p:ext>
            </p:extLst>
          </p:nvPr>
        </p:nvGraphicFramePr>
        <p:xfrm>
          <a:off x="356260" y="361603"/>
          <a:ext cx="11420049" cy="5623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0800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5812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8517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8803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1683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3415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600319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553751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66293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487204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555134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821400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747565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689348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773120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638943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</a:tblGrid>
              <a:tr h="738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Районные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(городская)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организации  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Утонувшие в 2019 г.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февраль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апрель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май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июнь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июль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август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сентябрь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октябрь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ноябрь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декабрь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13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Березинская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2843" marR="42843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1/0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1/0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13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bg1"/>
                          </a:solidFill>
                          <a:effectLst/>
                        </a:rPr>
                        <a:t>Борисовская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42843" marR="42843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1/0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highlight>
                          <a:srgbClr val="FFFFFF"/>
                        </a:highligh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1/0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13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bg1"/>
                          </a:solidFill>
                          <a:effectLst/>
                        </a:rPr>
                        <a:t>Вилейская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2843" marR="42843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1/0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3/0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1/0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3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bg1"/>
                          </a:solidFill>
                          <a:effectLst/>
                        </a:rPr>
                        <a:t>Воложинская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2843" marR="42843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1/0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1/0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13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Дзержинская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2843" marR="42843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1/0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13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bg1"/>
                          </a:solidFill>
                          <a:effectLst/>
                        </a:rPr>
                        <a:t>Жодинская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2843" marR="42843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1/0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13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Клецкая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13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bg1"/>
                          </a:solidFill>
                          <a:effectLst/>
                        </a:rPr>
                        <a:t>Копыльская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2843" marR="42843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13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Крупская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2843" marR="42843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1/0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13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bg1"/>
                          </a:solidFill>
                          <a:effectLst/>
                        </a:rPr>
                        <a:t>Логойская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2843" marR="42843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1/0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2/0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5/0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13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bg1"/>
                          </a:solidFill>
                          <a:effectLst/>
                        </a:rPr>
                        <a:t>Любанская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5/1</a:t>
                      </a:r>
                    </a:p>
                  </a:txBody>
                  <a:tcPr marL="42843" marR="42843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2/0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1/0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13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Минская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12/1</a:t>
                      </a:r>
                    </a:p>
                  </a:txBody>
                  <a:tcPr marL="42843" marR="42843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1/0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1/0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1/0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13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Молодечненская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42843" marR="42843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1/0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1/0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313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bg1"/>
                          </a:solidFill>
                          <a:effectLst/>
                        </a:rPr>
                        <a:t>Мядельская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2843" marR="42843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1/0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1/0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313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bg1"/>
                          </a:solidFill>
                          <a:effectLst/>
                        </a:rPr>
                        <a:t>Несвижская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2843" marR="42843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1/0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313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bg1"/>
                          </a:solidFill>
                          <a:effectLst/>
                        </a:rPr>
                        <a:t>Пуховичская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2843" marR="42843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2/0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2/0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1/0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5/0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313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Слуцкая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2843" marR="42843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313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bg1"/>
                          </a:solidFill>
                          <a:effectLst/>
                        </a:rPr>
                        <a:t>Смолевичская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2843" marR="42843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>
                          <a:latin typeface="Times New Roman" pitchFamily="18" charset="0"/>
                          <a:cs typeface="Times New Roman" pitchFamily="18" charset="0"/>
                        </a:rPr>
                        <a:t>1/0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1/1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1/0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4/1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313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Солигорская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42843" marR="42843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1/0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1/0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3/0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313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bg1"/>
                          </a:solidFill>
                          <a:effectLst/>
                        </a:rPr>
                        <a:t>Стародорожская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2843" marR="42843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313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bg1"/>
                          </a:solidFill>
                          <a:effectLst/>
                        </a:rPr>
                        <a:t>Столбцовская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2843" marR="42843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313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bg1"/>
                          </a:solidFill>
                          <a:effectLst/>
                        </a:rPr>
                        <a:t>Узденская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  <a:tr h="313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bg1"/>
                          </a:solidFill>
                          <a:effectLst/>
                        </a:rPr>
                        <a:t>Червенская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2843" marR="42843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2/0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3"/>
                  </a:ext>
                </a:extLst>
              </a:tr>
              <a:tr h="313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</a:rPr>
                        <a:t>По области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43" marR="42843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65/2</a:t>
                      </a:r>
                    </a:p>
                  </a:txBody>
                  <a:tcPr marL="42843" marR="42843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3/0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</a:rPr>
                        <a:t>4/0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</a:rPr>
                        <a:t>4/0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</a:rPr>
                        <a:t>4/0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</a:rPr>
                        <a:t>2/0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</a:rPr>
                        <a:t>18/0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</a:rPr>
                        <a:t>11/0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</a:rPr>
                        <a:t>8/1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</a:rPr>
                        <a:t>2/0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</a:rPr>
                        <a:t>2/0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</a:rPr>
                        <a:t>3/0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bg1"/>
                          </a:solidFill>
                        </a:rPr>
                        <a:t>61/1</a:t>
                      </a: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843" marR="42843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256312" y="0"/>
            <a:ext cx="9025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Сведения об утонувших жителях Минской области в 2020 г (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Оперативные данные ОСВОД).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0005" y="6187044"/>
            <a:ext cx="89539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Примечание:   в  знаменателе   несовершеннолетние  лица, синим цветом выделен период купального сезона</a:t>
            </a:r>
          </a:p>
          <a:p>
            <a:r>
              <a:rPr lang="ru-RU" sz="1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    </a:t>
            </a:r>
            <a:endParaRPr lang="ru-RU" sz="12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2A6B771-9B3B-48F3-80C4-915E213369BD}"/>
              </a:ext>
            </a:extLst>
          </p:cNvPr>
          <p:cNvSpPr/>
          <p:nvPr/>
        </p:nvSpPr>
        <p:spPr>
          <a:xfrm>
            <a:off x="11776308" y="141959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1599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049000" y="0"/>
            <a:ext cx="1143000" cy="669925"/>
          </a:xfrm>
        </p:spPr>
        <p:txBody>
          <a:bodyPr/>
          <a:lstStyle/>
          <a:p>
            <a:pPr>
              <a:defRPr/>
            </a:pPr>
            <a:r>
              <a:rPr lang="ru-RU" dirty="0" smtClean="0">
                <a:solidFill>
                  <a:schemeClr val="tx1"/>
                </a:solidFill>
              </a:rPr>
              <a:t>7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2032000" y="719666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519012" y="669925"/>
            <a:ext cx="52645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Количество рек и ручьев Минской области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432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049000" y="0"/>
            <a:ext cx="1143000" cy="669925"/>
          </a:xfrm>
        </p:spPr>
        <p:txBody>
          <a:bodyPr/>
          <a:lstStyle/>
          <a:p>
            <a:pPr>
              <a:defRPr/>
            </a:pPr>
            <a:r>
              <a:rPr lang="ru-RU" smtClean="0">
                <a:solidFill>
                  <a:schemeClr val="tx1"/>
                </a:solidFill>
              </a:rPr>
              <a:t>8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304800" y="222422"/>
          <a:ext cx="10981038" cy="65243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ice" id="{0507925B-6AC9-4358-8E18-C330545D08F8}" vid="{282EB108-EDE6-4B8E-957B-D4A69BF580E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4099</TotalTime>
  <Words>1074</Words>
  <Application>Microsoft Office PowerPoint</Application>
  <PresentationFormat>Произвольный</PresentationFormat>
  <Paragraphs>649</Paragraphs>
  <Slides>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Сектор</vt:lpstr>
      <vt:lpstr>Презентация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</cp:lastModifiedBy>
  <cp:revision>281</cp:revision>
  <cp:lastPrinted>2017-06-09T14:56:28Z</cp:lastPrinted>
  <dcterms:created xsi:type="dcterms:W3CDTF">2017-06-02T11:03:18Z</dcterms:created>
  <dcterms:modified xsi:type="dcterms:W3CDTF">2022-05-13T14:06:55Z</dcterms:modified>
</cp:coreProperties>
</file>