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6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.xml" ContentType="application/vnd.openxmlformats-officedocument.presentationml.notesSlide+xml"/>
  <Override PartName="/ppt/tags/tag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7" r:id="rId3"/>
    <p:sldMasterId id="2147483795" r:id="rId4"/>
    <p:sldMasterId id="2147483813" r:id="rId5"/>
  </p:sldMasterIdLst>
  <p:notesMasterIdLst>
    <p:notesMasterId r:id="rId27"/>
  </p:notesMasterIdLst>
  <p:sldIdLst>
    <p:sldId id="256" r:id="rId6"/>
    <p:sldId id="392" r:id="rId7"/>
    <p:sldId id="279" r:id="rId8"/>
    <p:sldId id="420" r:id="rId9"/>
    <p:sldId id="421" r:id="rId10"/>
    <p:sldId id="422" r:id="rId11"/>
    <p:sldId id="438" r:id="rId12"/>
    <p:sldId id="439" r:id="rId13"/>
    <p:sldId id="292" r:id="rId14"/>
    <p:sldId id="432" r:id="rId15"/>
    <p:sldId id="410" r:id="rId16"/>
    <p:sldId id="413" r:id="rId17"/>
    <p:sldId id="412" r:id="rId18"/>
    <p:sldId id="414" r:id="rId19"/>
    <p:sldId id="415" r:id="rId20"/>
    <p:sldId id="430" r:id="rId21"/>
    <p:sldId id="416" r:id="rId22"/>
    <p:sldId id="436" r:id="rId23"/>
    <p:sldId id="437" r:id="rId24"/>
    <p:sldId id="372" r:id="rId25"/>
    <p:sldId id="286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4316" autoAdjust="0"/>
  </p:normalViewPr>
  <p:slideViewPr>
    <p:cSldViewPr snapToGrid="0" showGuides="1">
      <p:cViewPr varScale="1">
        <p:scale>
          <a:sx n="108" d="100"/>
          <a:sy n="108" d="100"/>
        </p:scale>
        <p:origin x="882" y="96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1758"/>
    </p:cViewPr>
  </p:outlin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4DCD4-4E67-41C1-9E8E-15EC1402AD0C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EDD78-80A3-417E-9DC7-EA467808A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19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EDD78-80A3-417E-9DC7-EA467808A38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4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.xml"/><Relationship Id="rId7" Type="http://schemas.openxmlformats.org/officeDocument/2006/relationships/image" Target="../media/image2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3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4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4.png"/><Relationship Id="rId2" Type="http://schemas.openxmlformats.org/officeDocument/2006/relationships/tags" Target="../tags/tag2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3.png"/><Relationship Id="rId2" Type="http://schemas.openxmlformats.org/officeDocument/2006/relationships/tags" Target="../tags/tag3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5.xml"/><Relationship Id="rId7" Type="http://schemas.openxmlformats.org/officeDocument/2006/relationships/image" Target="../media/image2.jpeg"/><Relationship Id="rId2" Type="http://schemas.openxmlformats.org/officeDocument/2006/relationships/tags" Target="../tags/tag3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3.png"/><Relationship Id="rId2" Type="http://schemas.openxmlformats.org/officeDocument/2006/relationships/tags" Target="../tags/tag3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image" Target="../media/image4.png"/><Relationship Id="rId2" Type="http://schemas.openxmlformats.org/officeDocument/2006/relationships/tags" Target="../tags/tag38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3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4.png"/><Relationship Id="rId2" Type="http://schemas.openxmlformats.org/officeDocument/2006/relationships/tags" Target="../tags/tag4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png"/><Relationship Id="rId2" Type="http://schemas.openxmlformats.org/officeDocument/2006/relationships/tags" Target="../tags/tag46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0.xml"/><Relationship Id="rId7" Type="http://schemas.openxmlformats.org/officeDocument/2006/relationships/image" Target="../media/image2.jpeg"/><Relationship Id="rId2" Type="http://schemas.openxmlformats.org/officeDocument/2006/relationships/tags" Target="../tags/tag49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3.png"/><Relationship Id="rId2" Type="http://schemas.openxmlformats.org/officeDocument/2006/relationships/tags" Target="../tags/tag51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4.png"/><Relationship Id="rId2" Type="http://schemas.openxmlformats.org/officeDocument/2006/relationships/tags" Target="../tags/tag53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2.bin"/><Relationship Id="rId4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4.png"/><Relationship Id="rId2" Type="http://schemas.openxmlformats.org/officeDocument/2006/relationships/tags" Target="../tags/tag5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3.bin"/><Relationship Id="rId4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9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0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3.png"/><Relationship Id="rId2" Type="http://schemas.openxmlformats.org/officeDocument/2006/relationships/tags" Target="../tags/tag61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5.xml"/><Relationship Id="rId7" Type="http://schemas.openxmlformats.org/officeDocument/2006/relationships/image" Target="../media/image2.jpeg"/><Relationship Id="rId2" Type="http://schemas.openxmlformats.org/officeDocument/2006/relationships/tags" Target="../tags/tag64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3.png"/><Relationship Id="rId2" Type="http://schemas.openxmlformats.org/officeDocument/2006/relationships/tags" Target="../tags/tag66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9.bin"/><Relationship Id="rId4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4.png"/><Relationship Id="rId2" Type="http://schemas.openxmlformats.org/officeDocument/2006/relationships/tags" Target="../tags/tag68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1.bin"/><Relationship Id="rId4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4.png"/><Relationship Id="rId2" Type="http://schemas.openxmlformats.org/officeDocument/2006/relationships/tags" Target="../tags/tag7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74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7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3.png"/><Relationship Id="rId2" Type="http://schemas.openxmlformats.org/officeDocument/2006/relationships/tags" Target="../tags/tag76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0.xml"/><Relationship Id="rId7" Type="http://schemas.openxmlformats.org/officeDocument/2006/relationships/image" Target="../media/image2.jpeg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7815651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9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96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5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82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5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836606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6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60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777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045465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30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56000" y="1351128"/>
            <a:ext cx="10080000" cy="4825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02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9689071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54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28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98589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8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2120" y="288798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4434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6327798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02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3712" y="2886388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0241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9776657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6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1182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654118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64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96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99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8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92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943414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2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81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777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6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14" name="Объект 1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8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3636562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6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56000" y="1351128"/>
            <a:ext cx="10080000" cy="4825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69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035317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60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55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8491595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4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2120" y="288798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1081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6927397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8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3712" y="2886388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4936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570143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32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81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4415182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60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96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351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84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35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5386272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308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35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777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0261366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2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56000" y="1351128"/>
            <a:ext cx="10080000" cy="4825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892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4974168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56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0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0938142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5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54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777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2871905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0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2120" y="288798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03726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91846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04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3712" y="2886388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6993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982292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28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5721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5296023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33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96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88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57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482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5347156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81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21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  <p15:guide id="2" pos="7015" userDrawn="1">
          <p15:clr>
            <a:srgbClr val="FBAE40"/>
          </p15:clr>
        </p15:guide>
        <p15:guide id="3" orient="horz" pos="777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355083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05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56000" y="1351128"/>
            <a:ext cx="10080000" cy="4825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574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4950289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829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102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222905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3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2120" y="288798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899460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7393576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77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3712" y="2886388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72345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8293671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6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056000" y="1351128"/>
            <a:ext cx="10080000" cy="48258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2041435" y="365126"/>
            <a:ext cx="146463" cy="6492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611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1457155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901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411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025318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5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000" y="365129"/>
            <a:ext cx="10080000" cy="86317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400712"/>
            <a:ext cx="8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54" y="505167"/>
            <a:ext cx="583097" cy="58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8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0654118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90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2120" y="288798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3339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047751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5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Крест 4"/>
          <p:cNvSpPr/>
          <p:nvPr userDrawn="1"/>
        </p:nvSpPr>
        <p:spPr>
          <a:xfrm>
            <a:off x="5547360" y="2872740"/>
            <a:ext cx="1097280" cy="1112520"/>
          </a:xfrm>
          <a:prstGeom prst="plus">
            <a:avLst>
              <a:gd name="adj" fmla="val 333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  <p:sp>
        <p:nvSpPr>
          <p:cNvPr id="8" name="Крест 7"/>
          <p:cNvSpPr/>
          <p:nvPr userDrawn="1"/>
        </p:nvSpPr>
        <p:spPr>
          <a:xfrm>
            <a:off x="5533712" y="2886388"/>
            <a:ext cx="1097280" cy="1112520"/>
          </a:xfrm>
          <a:prstGeom prst="plus">
            <a:avLst>
              <a:gd name="adj" fmla="val 3333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37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7440289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9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 userDrawn="1"/>
        </p:nvSpPr>
        <p:spPr>
          <a:xfrm>
            <a:off x="432180" y="344607"/>
            <a:ext cx="8206855" cy="6168788"/>
          </a:xfrm>
          <a:prstGeom prst="rect">
            <a:avLst/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0561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700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180634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58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 hidden="1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96" name="Picture 48" descr="Image result for Ð±Ð»Ð°Ð³Ð¾ÑÐ²Ð¾ÑÐ¸ÑÐµÐ»ÑÐ½Ð¾ÑÑÑ"/>
          <p:cNvPicPr>
            <a:picLocks noChangeAspect="1" noChangeArrowheads="1"/>
          </p:cNvPicPr>
          <p:nvPr userDrawn="1"/>
        </p:nvPicPr>
        <p:blipFill rotWithShape="1"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3648" y="0"/>
            <a:ext cx="122147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 userDrawn="1"/>
        </p:nvSpPr>
        <p:spPr>
          <a:xfrm>
            <a:off x="432180" y="344606"/>
            <a:ext cx="11327643" cy="6168789"/>
          </a:xfrm>
          <a:prstGeom prst="snip1Rect">
            <a:avLst>
              <a:gd name="adj" fmla="val 50000"/>
            </a:avLst>
          </a:prstGeom>
          <a:solidFill>
            <a:srgbClr val="E6000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1" y="1709217"/>
            <a:ext cx="7933899" cy="23876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7720"/>
            <a:ext cx="9144000" cy="9700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7420" y="344609"/>
            <a:ext cx="1512403" cy="15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35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oleObject" Target="../embeddings/oleObject10.bin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ags" Target="../tags/tag18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ags" Target="../tags/tag17.xml"/><Relationship Id="rId5" Type="http://schemas.openxmlformats.org/officeDocument/2006/relationships/slideLayout" Target="../slideLayouts/slideLayout13.xml"/><Relationship Id="rId10" Type="http://schemas.openxmlformats.org/officeDocument/2006/relationships/vmlDrawing" Target="../drawings/vmlDrawing10.v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oleObject" Target="../embeddings/oleObject19.bin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ags" Target="../tags/tag3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ags" Target="../tags/tag32.xml"/><Relationship Id="rId5" Type="http://schemas.openxmlformats.org/officeDocument/2006/relationships/slideLayout" Target="../slideLayouts/slideLayout21.xml"/><Relationship Id="rId10" Type="http://schemas.openxmlformats.org/officeDocument/2006/relationships/vmlDrawing" Target="../drawings/vmlDrawing19.v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3.xml"/><Relationship Id="rId1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oleObject" Target="../embeddings/oleObject28.bin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ags" Target="../tags/tag48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ags" Target="../tags/tag47.xml"/><Relationship Id="rId5" Type="http://schemas.openxmlformats.org/officeDocument/2006/relationships/slideLayout" Target="../slideLayouts/slideLayout29.xml"/><Relationship Id="rId10" Type="http://schemas.openxmlformats.org/officeDocument/2006/relationships/vmlDrawing" Target="../drawings/vmlDrawing28.v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4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oleObject" Target="../embeddings/oleObject37.bin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ags" Target="../tags/tag6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ags" Target="../tags/tag62.xml"/><Relationship Id="rId5" Type="http://schemas.openxmlformats.org/officeDocument/2006/relationships/slideLayout" Target="../slideLayouts/slideLayout37.xml"/><Relationship Id="rId10" Type="http://schemas.openxmlformats.org/officeDocument/2006/relationships/vmlDrawing" Target="../drawings/vmlDrawing37.vml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5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12185426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10" name="think-cell Slide" r:id="rId13" imgW="378" imgH="377" progId="TCLayout.ActiveDocument.1">
                  <p:embed/>
                </p:oleObj>
              </mc:Choice>
              <mc:Fallback>
                <p:oleObj name="think-cell Slide" r:id="rId13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1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4" r:id="rId4"/>
    <p:sldLayoutId id="2147483655" r:id="rId5"/>
    <p:sldLayoutId id="2147483656" r:id="rId6"/>
    <p:sldLayoutId id="2147483658" r:id="rId7"/>
    <p:sldLayoutId id="214748365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093833139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34" name="think-cell Slide" r:id="rId13" imgW="378" imgH="377" progId="TCLayout.ActiveDocument.1">
                  <p:embed/>
                </p:oleObj>
              </mc:Choice>
              <mc:Fallback>
                <p:oleObj name="think-cell Slide" r:id="rId13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6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116345349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0" name="think-cell Slide" r:id="rId13" imgW="378" imgH="377" progId="TCLayout.ActiveDocument.1">
                  <p:embed/>
                </p:oleObj>
              </mc:Choice>
              <mc:Fallback>
                <p:oleObj name="think-cell Slide" r:id="rId13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2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748613998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36" name="think-cell Slide" r:id="rId13" imgW="378" imgH="377" progId="TCLayout.ActiveDocument.1">
                  <p:embed/>
                </p:oleObj>
              </mc:Choice>
              <mc:Fallback>
                <p:oleObj name="think-cell Slide" r:id="rId13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9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144205265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09" name="think-cell Slide" r:id="rId13" imgW="378" imgH="377" progId="TCLayout.ActiveDocument.1">
                  <p:embed/>
                </p:oleObj>
              </mc:Choice>
              <mc:Fallback>
                <p:oleObj name="think-cell Slide" r:id="rId13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327646" y="6356354"/>
            <a:ext cx="585727" cy="365125"/>
          </a:xfrm>
          <a:prstGeom prst="rect">
            <a:avLst/>
          </a:prstGeom>
        </p:spPr>
        <p:txBody>
          <a:bodyPr anchor="ctr"/>
          <a:lstStyle>
            <a:lvl1pPr algn="r">
              <a:defRPr sz="1100"/>
            </a:lvl1pPr>
          </a:lstStyle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‹#›</a:t>
            </a:fld>
            <a:endParaRPr lang="en-US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0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6.bin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7" Type="http://schemas.openxmlformats.org/officeDocument/2006/relationships/image" Target="../media/image5.emf"/><Relationship Id="rId2" Type="http://schemas.openxmlformats.org/officeDocument/2006/relationships/tags" Target="../tags/tag79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7.bin"/><Relationship Id="rId4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83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82.xml"/><Relationship Id="rId7" Type="http://schemas.openxmlformats.org/officeDocument/2006/relationships/image" Target="../media/image6.emf"/><Relationship Id="rId2" Type="http://schemas.openxmlformats.org/officeDocument/2006/relationships/tags" Target="../tags/tag81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8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27348020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/>
          <p:cNvSpPr/>
          <p:nvPr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40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МИНСКАЯ </a:t>
            </a:r>
            <a:r>
              <a:rPr lang="ru-RU" dirty="0"/>
              <a:t>РАЙОННАЯ </a:t>
            </a:r>
            <a:r>
              <a:rPr lang="ru-RU" sz="4000" dirty="0"/>
              <a:t>ОРГАНИЗАЦИЯ БЕЛОРУССКОГО ОБЩЕСТВА КРАСНОГО КРЕСТА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39476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12" y="1401315"/>
            <a:ext cx="5002672" cy="4911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8379" y="1355558"/>
            <a:ext cx="5606716" cy="4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15045" name="Picture 5" descr="D:\ССМ 2019\фото\Заславль\20180619_1127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2759" y="1142428"/>
            <a:ext cx="4957009" cy="272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47" name="Picture 7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13"/>
          <a:stretch/>
        </p:blipFill>
        <p:spPr bwMode="auto">
          <a:xfrm>
            <a:off x="6954253" y="1147011"/>
            <a:ext cx="3873599" cy="571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11217" y="3882190"/>
            <a:ext cx="4974593" cy="2919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0697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12</a:t>
            </a:fld>
            <a:endParaRPr lang="en-US">
              <a:solidFill>
                <a:srgbClr val="646464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1059635" y="286794"/>
            <a:ext cx="7377783" cy="95272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rgbClr val="646464"/>
                </a:solidFill>
              </a:rPr>
              <a:t>МЕДИКО-СОЦИАЛЬНАЯ СЛУЖБА КРАСНОГО КРЕСТА «ДАПАМОГА» </a:t>
            </a:r>
          </a:p>
        </p:txBody>
      </p:sp>
      <p:pic>
        <p:nvPicPr>
          <p:cNvPr id="218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75987" y="117160"/>
            <a:ext cx="1116013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34" y="1467851"/>
            <a:ext cx="5245767" cy="47404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4946" y="1467853"/>
            <a:ext cx="627184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3910607" y="1422915"/>
            <a:ext cx="4039738" cy="88540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200" dirty="0"/>
              <a:t>    </a:t>
            </a:r>
            <a:r>
              <a:rPr lang="ru-RU" sz="2200" dirty="0">
                <a:solidFill>
                  <a:schemeClr val="bg1"/>
                </a:solidFill>
              </a:rPr>
              <a:t>Няня вместо мамы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947" y="1227221"/>
            <a:ext cx="5005137" cy="49484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1115" y="1235242"/>
            <a:ext cx="5069305" cy="494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72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216024" y="5972597"/>
            <a:ext cx="10067412" cy="88540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200" dirty="0"/>
              <a:t>ГОСУДАРСТВЕННЫЙ СОЦИАЛЬНЫЙ ЗАКАЗ</a:t>
            </a: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506" y="1395662"/>
            <a:ext cx="2983832" cy="48527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653" y="1387642"/>
            <a:ext cx="3505200" cy="4852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1387642"/>
            <a:ext cx="3769894" cy="486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02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9380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46505" y="1317965"/>
            <a:ext cx="3623074" cy="497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41" y="1331494"/>
            <a:ext cx="3780511" cy="4989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0106" y="1308767"/>
            <a:ext cx="3752851" cy="50038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249" y="1356664"/>
            <a:ext cx="3752851" cy="50038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249" y="1343602"/>
            <a:ext cx="3752851" cy="500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77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2" y="309215"/>
            <a:ext cx="10067412" cy="885403"/>
          </a:xfrm>
        </p:spPr>
        <p:txBody>
          <a:bodyPr>
            <a:normAutofit/>
          </a:bodyPr>
          <a:lstStyle/>
          <a:p>
            <a:r>
              <a:rPr lang="ru-RU" sz="2200" dirty="0"/>
              <a:t>    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77" y="309716"/>
            <a:ext cx="1117577" cy="112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1122947"/>
            <a:ext cx="4130842" cy="52537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422" y="1495926"/>
            <a:ext cx="5743074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60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873" y="0"/>
            <a:ext cx="51435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51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47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Первая помощь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18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1085" y="1188720"/>
            <a:ext cx="6479177" cy="53949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42" y="1201783"/>
            <a:ext cx="5786847" cy="543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49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19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480" y="1123406"/>
            <a:ext cx="5878285" cy="4963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" y="1123406"/>
            <a:ext cx="5421086" cy="500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4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5958354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57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2194" y="361636"/>
            <a:ext cx="10080000" cy="5904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FFFF"/>
                </a:solidFill>
                <a:cs typeface="Arial" panose="020B0604020202020204" pitchFamily="34" charset="0"/>
              </a:rPr>
              <a:t>Стратегические направления деятельности МИНСКОЙ РО БОКК</a:t>
            </a:r>
            <a:endParaRPr lang="en-US" sz="20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84278" y="2644040"/>
            <a:ext cx="10021044" cy="733245"/>
          </a:xfrm>
          <a:custGeom>
            <a:avLst/>
            <a:gdLst>
              <a:gd name="connsiteX0" fmla="*/ 0 w 2625213"/>
              <a:gd name="connsiteY0" fmla="*/ 0 h 1179871"/>
              <a:gd name="connsiteX1" fmla="*/ 2625213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  <a:gd name="connsiteX0" fmla="*/ 0 w 2625213"/>
              <a:gd name="connsiteY0" fmla="*/ 0 h 1179871"/>
              <a:gd name="connsiteX1" fmla="*/ 2403987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5213" h="1179871">
                <a:moveTo>
                  <a:pt x="0" y="0"/>
                </a:moveTo>
                <a:lnTo>
                  <a:pt x="2403987" y="0"/>
                </a:lnTo>
                <a:lnTo>
                  <a:pt x="2625213" y="1179871"/>
                </a:lnTo>
                <a:lnTo>
                  <a:pt x="0" y="117987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46464"/>
                </a:solidFill>
              </a:rPr>
              <a:t>Медицинская помощь, социальная помощь и уход на дому</a:t>
            </a:r>
            <a:endParaRPr lang="en-US" b="1" dirty="0">
              <a:solidFill>
                <a:srgbClr val="646464"/>
              </a:solidFill>
            </a:endParaRPr>
          </a:p>
        </p:txBody>
      </p:sp>
      <p:sp>
        <p:nvSpPr>
          <p:cNvPr id="17" name="Прямоугольник 14"/>
          <p:cNvSpPr/>
          <p:nvPr/>
        </p:nvSpPr>
        <p:spPr>
          <a:xfrm>
            <a:off x="1052190" y="1377924"/>
            <a:ext cx="9975197" cy="805718"/>
          </a:xfrm>
          <a:custGeom>
            <a:avLst/>
            <a:gdLst>
              <a:gd name="connsiteX0" fmla="*/ 0 w 2625213"/>
              <a:gd name="connsiteY0" fmla="*/ 0 h 1179871"/>
              <a:gd name="connsiteX1" fmla="*/ 2625213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  <a:gd name="connsiteX0" fmla="*/ 0 w 2625213"/>
              <a:gd name="connsiteY0" fmla="*/ 0 h 1179871"/>
              <a:gd name="connsiteX1" fmla="*/ 2403987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5213" h="1179871">
                <a:moveTo>
                  <a:pt x="0" y="0"/>
                </a:moveTo>
                <a:lnTo>
                  <a:pt x="2403987" y="0"/>
                </a:lnTo>
                <a:lnTo>
                  <a:pt x="2625213" y="1179871"/>
                </a:lnTo>
                <a:lnTo>
                  <a:pt x="0" y="117987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46464"/>
                </a:solidFill>
              </a:rPr>
              <a:t>Распространение знаний о международном гуманитарном праве (МГП), основополагающих принципах, деятельности Международного движения Красного Креста и Красного Полумесяца и гуманитарных ценностях</a:t>
            </a:r>
            <a:endParaRPr lang="en-US" b="1" dirty="0">
              <a:solidFill>
                <a:srgbClr val="64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2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22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847" y="6403756"/>
            <a:ext cx="565267" cy="317242"/>
          </a:xfrm>
          <a:prstGeom prst="rect">
            <a:avLst/>
          </a:prstGeom>
        </p:spPr>
      </p:pic>
      <p:sp>
        <p:nvSpPr>
          <p:cNvPr id="19" name="Прямоугольник 14"/>
          <p:cNvSpPr/>
          <p:nvPr/>
        </p:nvSpPr>
        <p:spPr>
          <a:xfrm>
            <a:off x="1067655" y="3753854"/>
            <a:ext cx="9975197" cy="764410"/>
          </a:xfrm>
          <a:custGeom>
            <a:avLst/>
            <a:gdLst>
              <a:gd name="connsiteX0" fmla="*/ 0 w 2625213"/>
              <a:gd name="connsiteY0" fmla="*/ 0 h 1179871"/>
              <a:gd name="connsiteX1" fmla="*/ 2625213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  <a:gd name="connsiteX0" fmla="*/ 0 w 2625213"/>
              <a:gd name="connsiteY0" fmla="*/ 0 h 1179871"/>
              <a:gd name="connsiteX1" fmla="*/ 2403987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5213" h="1179871">
                <a:moveTo>
                  <a:pt x="0" y="0"/>
                </a:moveTo>
                <a:lnTo>
                  <a:pt x="2403987" y="0"/>
                </a:lnTo>
                <a:lnTo>
                  <a:pt x="2625213" y="1179871"/>
                </a:lnTo>
                <a:lnTo>
                  <a:pt x="0" y="117987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 err="1">
                <a:solidFill>
                  <a:srgbClr val="646464"/>
                </a:solidFill>
              </a:rPr>
              <a:t>Адвокация</a:t>
            </a:r>
            <a:r>
              <a:rPr lang="ru-RU" b="1" dirty="0">
                <a:solidFill>
                  <a:srgbClr val="646464"/>
                </a:solidFill>
              </a:rPr>
              <a:t> интересов уязвимых и мобилизация сообществ</a:t>
            </a:r>
            <a:endParaRPr lang="en-US" b="1" dirty="0">
              <a:solidFill>
                <a:srgbClr val="646464"/>
              </a:solidFill>
            </a:endParaRPr>
          </a:p>
        </p:txBody>
      </p:sp>
      <p:sp>
        <p:nvSpPr>
          <p:cNvPr id="21" name="Прямоугольник 14"/>
          <p:cNvSpPr/>
          <p:nvPr/>
        </p:nvSpPr>
        <p:spPr>
          <a:xfrm>
            <a:off x="1067658" y="4816610"/>
            <a:ext cx="9975197" cy="691565"/>
          </a:xfrm>
          <a:custGeom>
            <a:avLst/>
            <a:gdLst>
              <a:gd name="connsiteX0" fmla="*/ 0 w 2625213"/>
              <a:gd name="connsiteY0" fmla="*/ 0 h 1179871"/>
              <a:gd name="connsiteX1" fmla="*/ 2625213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  <a:gd name="connsiteX0" fmla="*/ 0 w 2625213"/>
              <a:gd name="connsiteY0" fmla="*/ 0 h 1179871"/>
              <a:gd name="connsiteX1" fmla="*/ 2403987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5213" h="1179871">
                <a:moveTo>
                  <a:pt x="0" y="0"/>
                </a:moveTo>
                <a:lnTo>
                  <a:pt x="2403987" y="0"/>
                </a:lnTo>
                <a:lnTo>
                  <a:pt x="2625213" y="1179871"/>
                </a:lnTo>
                <a:lnTo>
                  <a:pt x="0" y="117987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46464"/>
                </a:solidFill>
              </a:rPr>
              <a:t>Обучение и информирование населения</a:t>
            </a:r>
            <a:endParaRPr lang="en-US" b="1" dirty="0">
              <a:solidFill>
                <a:srgbClr val="646464"/>
              </a:solidFill>
            </a:endParaRPr>
          </a:p>
        </p:txBody>
      </p:sp>
      <p:sp>
        <p:nvSpPr>
          <p:cNvPr id="23" name="Прямоугольник 14"/>
          <p:cNvSpPr/>
          <p:nvPr/>
        </p:nvSpPr>
        <p:spPr>
          <a:xfrm>
            <a:off x="1035572" y="5839326"/>
            <a:ext cx="9975197" cy="750093"/>
          </a:xfrm>
          <a:custGeom>
            <a:avLst/>
            <a:gdLst>
              <a:gd name="connsiteX0" fmla="*/ 0 w 2625213"/>
              <a:gd name="connsiteY0" fmla="*/ 0 h 1179871"/>
              <a:gd name="connsiteX1" fmla="*/ 2625213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  <a:gd name="connsiteX0" fmla="*/ 0 w 2625213"/>
              <a:gd name="connsiteY0" fmla="*/ 0 h 1179871"/>
              <a:gd name="connsiteX1" fmla="*/ 2403987 w 2625213"/>
              <a:gd name="connsiteY1" fmla="*/ 0 h 1179871"/>
              <a:gd name="connsiteX2" fmla="*/ 2625213 w 2625213"/>
              <a:gd name="connsiteY2" fmla="*/ 1179871 h 1179871"/>
              <a:gd name="connsiteX3" fmla="*/ 0 w 2625213"/>
              <a:gd name="connsiteY3" fmla="*/ 1179871 h 1179871"/>
              <a:gd name="connsiteX4" fmla="*/ 0 w 2625213"/>
              <a:gd name="connsiteY4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5213" h="1179871">
                <a:moveTo>
                  <a:pt x="0" y="0"/>
                </a:moveTo>
                <a:lnTo>
                  <a:pt x="2403987" y="0"/>
                </a:lnTo>
                <a:lnTo>
                  <a:pt x="2625213" y="1179871"/>
                </a:lnTo>
                <a:lnTo>
                  <a:pt x="0" y="1179871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b="1" dirty="0">
                <a:solidFill>
                  <a:srgbClr val="646464"/>
                </a:solidFill>
              </a:rPr>
              <a:t>Укрепление организационного потенциала БОКК</a:t>
            </a:r>
            <a:endParaRPr lang="en-US" b="1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39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171" y="-326861"/>
            <a:ext cx="8934918" cy="686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48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5379531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14" name="think-cell Slide" r:id="rId4" imgW="378" imgH="377" progId="TCLayout.ActiveDocument.1">
                  <p:embed/>
                </p:oleObj>
              </mc:Choice>
              <mc:Fallback>
                <p:oleObj name="think-cell Slide" r:id="rId4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212375" y="5227301"/>
            <a:ext cx="25244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Минская районная организация 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Белорусского Общества Красного Креста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www.redcross.by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97195" y="1263833"/>
            <a:ext cx="7806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6859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3200442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59" name="think-cell Slide" r:id="rId5" imgW="378" imgH="377" progId="TCLayout.ActiveDocument.1">
                  <p:embed/>
                </p:oleObj>
              </mc:Choice>
              <mc:Fallback>
                <p:oleObj name="think-cell Slide" r:id="rId5" imgW="378" imgH="37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Прямоугольник 47" hidden="1"/>
          <p:cNvSpPr/>
          <p:nvPr>
            <p:custDataLst>
              <p:tags r:id="rId3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6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3124" y="1569424"/>
            <a:ext cx="985071" cy="43914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Минская  районная организация БОКК</a:t>
            </a:r>
            <a:endParaRPr lang="en-US" dirty="0"/>
          </a:p>
        </p:txBody>
      </p: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id="{A58C0D6B-0973-4B88-9E70-E2D4E2EE806C}"/>
              </a:ext>
            </a:extLst>
          </p:cNvPr>
          <p:cNvCxnSpPr>
            <a:cxnSpLocks/>
          </p:cNvCxnSpPr>
          <p:nvPr/>
        </p:nvCxnSpPr>
        <p:spPr>
          <a:xfrm>
            <a:off x="1427611" y="2521803"/>
            <a:ext cx="731519" cy="0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ysDot"/>
            <a:miter lim="800000"/>
          </a:ln>
          <a:effectLst/>
        </p:spPr>
      </p:cxnSp>
      <p:cxnSp>
        <p:nvCxnSpPr>
          <p:cNvPr id="23" name="Straight Connector 30">
            <a:extLst>
              <a:ext uri="{FF2B5EF4-FFF2-40B4-BE49-F238E27FC236}">
                <a16:creationId xmlns:a16="http://schemas.microsoft.com/office/drawing/2014/main" id="{402660A4-99D3-4CB0-991F-662AEE6E2CC3}"/>
              </a:ext>
            </a:extLst>
          </p:cNvPr>
          <p:cNvCxnSpPr>
            <a:cxnSpLocks/>
          </p:cNvCxnSpPr>
          <p:nvPr/>
        </p:nvCxnSpPr>
        <p:spPr>
          <a:xfrm>
            <a:off x="1449899" y="3479730"/>
            <a:ext cx="731519" cy="0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ysDot"/>
            <a:miter lim="800000"/>
          </a:ln>
          <a:effectLst/>
        </p:spPr>
      </p:cxnSp>
      <p:cxnSp>
        <p:nvCxnSpPr>
          <p:cNvPr id="26" name="Straight Connector 33">
            <a:extLst>
              <a:ext uri="{FF2B5EF4-FFF2-40B4-BE49-F238E27FC236}">
                <a16:creationId xmlns:a16="http://schemas.microsoft.com/office/drawing/2014/main" id="{22B6A3F5-4E7F-46D4-B99C-63B35243E3C7}"/>
              </a:ext>
            </a:extLst>
          </p:cNvPr>
          <p:cNvCxnSpPr>
            <a:cxnSpLocks/>
          </p:cNvCxnSpPr>
          <p:nvPr/>
        </p:nvCxnSpPr>
        <p:spPr>
          <a:xfrm>
            <a:off x="1427611" y="4706759"/>
            <a:ext cx="731519" cy="0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ysDot"/>
            <a:miter lim="800000"/>
          </a:ln>
          <a:effectLst/>
        </p:spPr>
      </p:cxnSp>
      <p:sp>
        <p:nvSpPr>
          <p:cNvPr id="35" name="Прямоугольник 34"/>
          <p:cNvSpPr/>
          <p:nvPr/>
        </p:nvSpPr>
        <p:spPr>
          <a:xfrm>
            <a:off x="2536022" y="1569424"/>
            <a:ext cx="5768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Сельские советы	              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  <a:p>
            <a:pPr>
              <a:buClr>
                <a:schemeClr val="tx1"/>
              </a:buClr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24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660" y="1731874"/>
            <a:ext cx="678281" cy="529208"/>
          </a:xfrm>
          <a:prstGeom prst="rect">
            <a:avLst/>
          </a:prstGeom>
        </p:spPr>
      </p:pic>
      <p:pic>
        <p:nvPicPr>
          <p:cNvPr id="39" name="Picture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014" y="4952410"/>
            <a:ext cx="446036" cy="546753"/>
          </a:xfrm>
          <a:prstGeom prst="rect">
            <a:avLst/>
          </a:prstGeom>
        </p:spPr>
      </p:pic>
      <p:pic>
        <p:nvPicPr>
          <p:cNvPr id="44" name="Picture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736" y="2828573"/>
            <a:ext cx="565267" cy="317242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8" name="Picture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014" y="3813646"/>
            <a:ext cx="446036" cy="54675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560085" y="2179024"/>
            <a:ext cx="57686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Инвалиды                        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5912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36021" y="2812687"/>
            <a:ext cx="5768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Дети-инвалиды                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912</a:t>
            </a:r>
          </a:p>
          <a:p>
            <a:pPr>
              <a:buClr>
                <a:schemeClr val="tx1"/>
              </a:buClr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24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60085" y="3638856"/>
            <a:ext cx="57686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Дети-сироты	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176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36021" y="4376793"/>
            <a:ext cx="7899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Многодетные семьи         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3286 – </a:t>
            </a: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воспитывается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  	  </a:t>
            </a:r>
            <a:r>
              <a:rPr lang="ru-RU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10460 </a:t>
            </a: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pPr>
              <a:buClr>
                <a:schemeClr val="tx1"/>
              </a:buClr>
            </a:pPr>
            <a:r>
              <a:rPr lang="ru-RU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0470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ВОЛОНТЕРСКАЯ</a:t>
            </a:r>
            <a:br>
              <a:rPr lang="ru-RU" dirty="0"/>
            </a:br>
            <a:r>
              <a:rPr lang="ru-RU" dirty="0"/>
              <a:t>ДЕЯТЕЛЬНОСТЬ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4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916" y="0"/>
            <a:ext cx="5028750" cy="4589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55" y="1873955"/>
            <a:ext cx="6788653" cy="484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5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ВОЛОНТЕРСКАЯ</a:t>
            </a:r>
            <a:br>
              <a:rPr lang="ru-RU" dirty="0"/>
            </a:br>
            <a:r>
              <a:rPr lang="ru-RU" dirty="0"/>
              <a:t>ДЕЯТЕЛЬНОСТЬ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5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4841" y="1138987"/>
            <a:ext cx="4499812" cy="2711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1814" y="3970422"/>
            <a:ext cx="4496798" cy="25772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5665" y="1126958"/>
            <a:ext cx="4312652" cy="27271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011" y="3963200"/>
            <a:ext cx="4316665" cy="258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9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5" name="Picture 3" descr="\\Pc1\общая\О.И. Книга\ФОТО,\DSCN182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6151" y="2302043"/>
            <a:ext cx="4981074" cy="326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ВОЛОНТЕРСКАЯ</a:t>
            </a:r>
            <a:br>
              <a:rPr lang="ru-RU" dirty="0"/>
            </a:br>
            <a:r>
              <a:rPr lang="ru-RU" dirty="0"/>
              <a:t>ДЕЯТЕЛЬНОСТЬ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6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248834" name="Picture 2" descr="\\Pc1\общая\О.И. Книга\ФОТО,\20200603_13052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67" y="1371926"/>
            <a:ext cx="3800790" cy="27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8989" y="2951748"/>
            <a:ext cx="2887579" cy="356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9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7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765" y="1410790"/>
            <a:ext cx="6130112" cy="4663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483" y="1436915"/>
            <a:ext cx="5643157" cy="459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8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>
                <a:solidFill>
                  <a:srgbClr val="646464"/>
                </a:solidFill>
              </a:rPr>
              <a:pPr/>
              <a:t>8</a:t>
            </a:fld>
            <a:endParaRPr lang="en-US">
              <a:solidFill>
                <a:srgbClr val="64646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726" y="914400"/>
            <a:ext cx="6021977" cy="5303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217" y="815833"/>
            <a:ext cx="4898572" cy="5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58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5703" y="1184452"/>
            <a:ext cx="4692292" cy="470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5891" y="309215"/>
            <a:ext cx="11316109" cy="863173"/>
          </a:xfrm>
        </p:spPr>
        <p:txBody>
          <a:bodyPr>
            <a:normAutofit/>
          </a:bodyPr>
          <a:lstStyle/>
          <a:p>
            <a:r>
              <a:rPr lang="ru-RU" dirty="0"/>
              <a:t>МЕДИКО-СОЦИАЛЬНАЯ СЛУЖБА КРАСНОГО КРЕСТА «ДАПАМОГА»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CE72-6C81-4760-B611-D46E4D94226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9634" name="Picture 2" descr="D:\Елена Сергеевна\из дома\фото мс\Заславль\IMG-572919cc29a65cb953b297e51c3e31d9-V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184452"/>
            <a:ext cx="7120899" cy="554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0405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jnV3atSzCgcZsucxRTX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jo8beYRFqRJbQASFix4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jnV3atSzCgcZsucxRTX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jnV3atSzCgcZsucxRTX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jo8beYRFqRJbQASFix4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jnV3atSzCgcZsucxRTX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jo8beYRFqRJbQASFix4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jnV3atSzCgcZsucxRTX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jo8beYRFqRJbQASFix4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yT_l1nQtyDqkifFCMm_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yoQOy4QRSrtGm_2mDOx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8dZKR6XTCeMWDQVXv9o_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xh._M.gRtyGhvVlTdVEl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85IrQNnRbK8oPtMiH08A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jo8beYRFqRJbQASFix4w"/>
</p:tagLst>
</file>

<file path=ppt/theme/theme1.xml><?xml version="1.0" encoding="utf-8"?>
<a:theme xmlns:a="http://schemas.openxmlformats.org/drawingml/2006/main" name="Тема Office">
  <a:themeElements>
    <a:clrScheme name="БОКК">
      <a:dk1>
        <a:srgbClr val="646464"/>
      </a:dk1>
      <a:lt1>
        <a:srgbClr val="FFFFFF"/>
      </a:lt1>
      <a:dk2>
        <a:srgbClr val="960000"/>
      </a:dk2>
      <a:lt2>
        <a:srgbClr val="FFE6E6"/>
      </a:lt2>
      <a:accent1>
        <a:srgbClr val="E60000"/>
      </a:accent1>
      <a:accent2>
        <a:srgbClr val="E63232"/>
      </a:accent2>
      <a:accent3>
        <a:srgbClr val="E66464"/>
      </a:accent3>
      <a:accent4>
        <a:srgbClr val="E6B4B4"/>
      </a:accent4>
      <a:accent5>
        <a:srgbClr val="B4B4B4"/>
      </a:accent5>
      <a:accent6>
        <a:srgbClr val="000000"/>
      </a:accent6>
      <a:hlink>
        <a:srgbClr val="E60000"/>
      </a:hlink>
      <a:folHlink>
        <a:srgbClr val="E6B4B4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БОКК">
      <a:dk1>
        <a:srgbClr val="646464"/>
      </a:dk1>
      <a:lt1>
        <a:srgbClr val="FFFFFF"/>
      </a:lt1>
      <a:dk2>
        <a:srgbClr val="960000"/>
      </a:dk2>
      <a:lt2>
        <a:srgbClr val="FFE6E6"/>
      </a:lt2>
      <a:accent1>
        <a:srgbClr val="E60000"/>
      </a:accent1>
      <a:accent2>
        <a:srgbClr val="E63232"/>
      </a:accent2>
      <a:accent3>
        <a:srgbClr val="E66464"/>
      </a:accent3>
      <a:accent4>
        <a:srgbClr val="E6B4B4"/>
      </a:accent4>
      <a:accent5>
        <a:srgbClr val="B4B4B4"/>
      </a:accent5>
      <a:accent6>
        <a:srgbClr val="000000"/>
      </a:accent6>
      <a:hlink>
        <a:srgbClr val="E60000"/>
      </a:hlink>
      <a:folHlink>
        <a:srgbClr val="E6B4B4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Тема Office">
  <a:themeElements>
    <a:clrScheme name="БОКК">
      <a:dk1>
        <a:srgbClr val="646464"/>
      </a:dk1>
      <a:lt1>
        <a:srgbClr val="FFFFFF"/>
      </a:lt1>
      <a:dk2>
        <a:srgbClr val="960000"/>
      </a:dk2>
      <a:lt2>
        <a:srgbClr val="FFE6E6"/>
      </a:lt2>
      <a:accent1>
        <a:srgbClr val="E60000"/>
      </a:accent1>
      <a:accent2>
        <a:srgbClr val="E63232"/>
      </a:accent2>
      <a:accent3>
        <a:srgbClr val="E66464"/>
      </a:accent3>
      <a:accent4>
        <a:srgbClr val="E6B4B4"/>
      </a:accent4>
      <a:accent5>
        <a:srgbClr val="B4B4B4"/>
      </a:accent5>
      <a:accent6>
        <a:srgbClr val="000000"/>
      </a:accent6>
      <a:hlink>
        <a:srgbClr val="E60000"/>
      </a:hlink>
      <a:folHlink>
        <a:srgbClr val="E6B4B4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5_Тема Office">
  <a:themeElements>
    <a:clrScheme name="БОКК">
      <a:dk1>
        <a:srgbClr val="646464"/>
      </a:dk1>
      <a:lt1>
        <a:srgbClr val="FFFFFF"/>
      </a:lt1>
      <a:dk2>
        <a:srgbClr val="960000"/>
      </a:dk2>
      <a:lt2>
        <a:srgbClr val="FFE6E6"/>
      </a:lt2>
      <a:accent1>
        <a:srgbClr val="E60000"/>
      </a:accent1>
      <a:accent2>
        <a:srgbClr val="E63232"/>
      </a:accent2>
      <a:accent3>
        <a:srgbClr val="E66464"/>
      </a:accent3>
      <a:accent4>
        <a:srgbClr val="E6B4B4"/>
      </a:accent4>
      <a:accent5>
        <a:srgbClr val="B4B4B4"/>
      </a:accent5>
      <a:accent6>
        <a:srgbClr val="000000"/>
      </a:accent6>
      <a:hlink>
        <a:srgbClr val="E60000"/>
      </a:hlink>
      <a:folHlink>
        <a:srgbClr val="E6B4B4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БОКК">
      <a:dk1>
        <a:srgbClr val="646464"/>
      </a:dk1>
      <a:lt1>
        <a:srgbClr val="FFFFFF"/>
      </a:lt1>
      <a:dk2>
        <a:srgbClr val="960000"/>
      </a:dk2>
      <a:lt2>
        <a:srgbClr val="FFE6E6"/>
      </a:lt2>
      <a:accent1>
        <a:srgbClr val="E60000"/>
      </a:accent1>
      <a:accent2>
        <a:srgbClr val="E63232"/>
      </a:accent2>
      <a:accent3>
        <a:srgbClr val="E66464"/>
      </a:accent3>
      <a:accent4>
        <a:srgbClr val="E6B4B4"/>
      </a:accent4>
      <a:accent5>
        <a:srgbClr val="B4B4B4"/>
      </a:accent5>
      <a:accent6>
        <a:srgbClr val="000000"/>
      </a:accent6>
      <a:hlink>
        <a:srgbClr val="E60000"/>
      </a:hlink>
      <a:folHlink>
        <a:srgbClr val="E6B4B4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5526</TotalTime>
  <Words>210</Words>
  <Application>Microsoft Office PowerPoint</Application>
  <PresentationFormat>Широкоэкранный</PresentationFormat>
  <Paragraphs>54</Paragraphs>
  <Slides>21</Slides>
  <Notes>1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Тема Office</vt:lpstr>
      <vt:lpstr>1_Тема Office</vt:lpstr>
      <vt:lpstr>4_Тема Office</vt:lpstr>
      <vt:lpstr>15_Тема Office</vt:lpstr>
      <vt:lpstr>2_Тема Office</vt:lpstr>
      <vt:lpstr>think-cell Slide</vt:lpstr>
      <vt:lpstr>МИНСКАЯ РАЙОННАЯ ОРГАНИЗАЦИЯ БЕЛОРУССКОГО ОБЩЕСТВА КРАСНОГО КРЕСТА</vt:lpstr>
      <vt:lpstr>Презентация PowerPoint</vt:lpstr>
      <vt:lpstr> Минская  районная организация БОКК</vt:lpstr>
      <vt:lpstr>ВОЛОНТЕРСКАЯ ДЕЯТЕЛЬНОСТЬ</vt:lpstr>
      <vt:lpstr>ВОЛОНТЕРСКАЯ ДЕЯТЕЛЬНОСТЬ</vt:lpstr>
      <vt:lpstr>ВОЛОНТЕРСКАЯ ДЕЯТЕЛЬНОСТЬ</vt:lpstr>
      <vt:lpstr>Презентация PowerPoint</vt:lpstr>
      <vt:lpstr>Презентация PowerPoint</vt:lpstr>
      <vt:lpstr>МЕДИКО-СОЦИАЛЬНАЯ СЛУЖБА КРАСНОГО КРЕСТА «ДАПАМОГА»</vt:lpstr>
      <vt:lpstr>    МЕДИКО-СОЦИАЛЬНАЯ СЛУЖБА КРАСНОГО КРЕСТА «ДАПАМОГА»</vt:lpstr>
      <vt:lpstr>    МЕДИКО-СОЦИАЛЬНАЯ СЛУЖБА КРАСНОГО КРЕСТА «ДАПАМОГА»</vt:lpstr>
      <vt:lpstr>Презентация PowerPoint</vt:lpstr>
      <vt:lpstr>    МЕДИКО-СОЦИАЛЬНАЯ СЛУЖБА КРАСНОГО КРЕСТА «ДАПАМОГА»</vt:lpstr>
      <vt:lpstr>    МЕДИКО-СОЦИАЛЬНАЯ СЛУЖБА КРАСНОГО КРЕСТА «ДАПАМОГА»</vt:lpstr>
      <vt:lpstr>    МЕДИКО-СОЦИАЛЬНАЯ СЛУЖБА КРАСНОГО КРЕСТА «ДАПАМОГА»</vt:lpstr>
      <vt:lpstr>    МЕДИКО-СОЦИАЛЬНАЯ СЛУЖБА КРАСНОГО КРЕСТА «ДАПАМОГА»</vt:lpstr>
      <vt:lpstr>Презентация PowerPoint</vt:lpstr>
      <vt:lpstr>Первая помощь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331_1</cp:lastModifiedBy>
  <cp:revision>364</cp:revision>
  <cp:lastPrinted>2021-02-24T14:04:32Z</cp:lastPrinted>
  <dcterms:created xsi:type="dcterms:W3CDTF">2018-12-21T08:17:25Z</dcterms:created>
  <dcterms:modified xsi:type="dcterms:W3CDTF">2022-04-19T11:15:23Z</dcterms:modified>
</cp:coreProperties>
</file>