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3" r:id="rId2"/>
    <p:sldId id="257" r:id="rId3"/>
    <p:sldId id="256" r:id="rId4"/>
    <p:sldId id="262" r:id="rId5"/>
    <p:sldId id="264" r:id="rId6"/>
    <p:sldId id="265" r:id="rId7"/>
    <p:sldId id="266" r:id="rId8"/>
    <p:sldId id="268" r:id="rId9"/>
    <p:sldId id="269" r:id="rId10"/>
    <p:sldId id="271" r:id="rId11"/>
    <p:sldId id="272" r:id="rId12"/>
    <p:sldId id="273" r:id="rId13"/>
    <p:sldId id="274" r:id="rId14"/>
    <p:sldId id="275" r:id="rId15"/>
    <p:sldId id="270" r:id="rId16"/>
    <p:sldId id="276" r:id="rId17"/>
    <p:sldId id="278" r:id="rId18"/>
    <p:sldId id="279" r:id="rId19"/>
    <p:sldId id="280" r:id="rId20"/>
    <p:sldId id="281" r:id="rId21"/>
    <p:sldId id="283" r:id="rId22"/>
    <p:sldId id="285" r:id="rId23"/>
    <p:sldId id="284" r:id="rId24"/>
    <p:sldId id="286" r:id="rId25"/>
    <p:sldId id="288" r:id="rId26"/>
    <p:sldId id="289" r:id="rId27"/>
    <p:sldId id="287" r:id="rId28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33333"/>
    <a:srgbClr val="FFFFFF"/>
    <a:srgbClr val="93D393"/>
    <a:srgbClr val="FAA712"/>
    <a:srgbClr val="5FC3D7"/>
    <a:srgbClr val="E45267"/>
    <a:srgbClr val="E9D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1" d="100"/>
          <a:sy n="111" d="100"/>
        </p:scale>
        <p:origin x="15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2;&#1086;&#1080;%20&#1076;&#1086;&#1082;&#1091;&#1084;&#1077;&#1085;&#1090;&#1099;\&#1044;&#1083;&#1103;%20&#1076;&#1086;&#1082;&#1083;&#1072;&#1076;&#1072;%20&#1055;&#1088;&#1072;&#1079;&#1076;&#1085;&#1080;&#1082;%20&#1090;&#1088;&#1091;&#1076;&#1072;\&#1050;&#1085;&#1080;&#1075;&#1072;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2;&#1086;&#1080;%20&#1076;&#1086;&#1082;&#1091;&#1084;&#1077;&#1085;&#1090;&#1099;\&#1044;&#1083;&#1103;%20&#1076;&#1086;&#1082;&#1083;&#1072;&#1076;&#1072;%20&#1055;&#1088;&#1072;&#1079;&#1076;&#1085;&#1080;&#1082;%20&#1090;&#1088;&#1091;&#1076;&#1072;\&#1050;&#1085;&#1080;&#1075;&#1072;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1800" b="1" i="0" u="none" strike="noStrike" baseline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заработной платы (в </a:t>
            </a:r>
            <a:r>
              <a:rPr lang="ru-RU" sz="18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Лист1!$C$3</c:f>
              <c:strCache>
                <c:ptCount val="1"/>
                <c:pt idx="0">
                  <c:v>В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Лист1!$B$4:$B$11</c:f>
              <c:strCache>
                <c:ptCount val="8"/>
                <c:pt idx="0">
                  <c:v>Транспорт</c:v>
                </c:pt>
                <c:pt idx="1">
                  <c:v>Промышленность</c:v>
                </c:pt>
                <c:pt idx="2">
                  <c:v>Здравоохранение</c:v>
                </c:pt>
                <c:pt idx="3">
                  <c:v>Торговля</c:v>
                </c:pt>
                <c:pt idx="4">
                  <c:v>Культура</c:v>
                </c:pt>
                <c:pt idx="5">
                  <c:v>Сельское хозяйство</c:v>
                </c:pt>
                <c:pt idx="6">
                  <c:v>Строительство</c:v>
                </c:pt>
                <c:pt idx="7">
                  <c:v>Образование</c:v>
                </c:pt>
              </c:strCache>
            </c:strRef>
          </c:cat>
          <c:val>
            <c:numRef>
              <c:f>Лист1!$C$4:$C$11</c:f>
              <c:numCache>
                <c:formatCode>0</c:formatCode>
                <c:ptCount val="8"/>
                <c:pt idx="0">
                  <c:v>117</c:v>
                </c:pt>
                <c:pt idx="1">
                  <c:v>116</c:v>
                </c:pt>
                <c:pt idx="2">
                  <c:v>115</c:v>
                </c:pt>
                <c:pt idx="3">
                  <c:v>115</c:v>
                </c:pt>
                <c:pt idx="4">
                  <c:v>113</c:v>
                </c:pt>
                <c:pt idx="5">
                  <c:v>111.5</c:v>
                </c:pt>
                <c:pt idx="6">
                  <c:v>110</c:v>
                </c:pt>
                <c:pt idx="7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31-432E-94B7-ADCB4CD3E5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2553776"/>
        <c:axId val="252549840"/>
      </c:barChart>
      <c:catAx>
        <c:axId val="2525537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2549840"/>
        <c:crosses val="autoZero"/>
        <c:auto val="1"/>
        <c:lblAlgn val="ctr"/>
        <c:lblOffset val="100"/>
        <c:noMultiLvlLbl val="0"/>
      </c:catAx>
      <c:valAx>
        <c:axId val="252549840"/>
        <c:scaling>
          <c:orientation val="minMax"/>
        </c:scaling>
        <c:delete val="1"/>
        <c:axPos val="t"/>
        <c:numFmt formatCode="0" sourceLinked="1"/>
        <c:majorTickMark val="none"/>
        <c:minorTickMark val="none"/>
        <c:tickLblPos val="nextTo"/>
        <c:crossAx val="252553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100000">
          <a:schemeClr val="accent5">
            <a:lumMod val="60000"/>
            <a:lumOff val="40000"/>
          </a:schemeClr>
        </a:gs>
      </a:gsLst>
      <a:lin ang="5400000" scaled="1"/>
    </a:gradFill>
    <a:ln>
      <a:solidFill>
        <a:schemeClr val="accent1">
          <a:lumMod val="75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Лист1!$B$41</c:f>
              <c:strCache>
                <c:ptCount val="1"/>
                <c:pt idx="0">
                  <c:v>Молоко, кг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50800" dir="5400000" algn="ctr" rotWithShape="0">
                <a:srgbClr val="000000"/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AF-469F-A48F-1AF2FA38D50C}"/>
                </c:ext>
              </c:extLst>
            </c:dLbl>
            <c:dLbl>
              <c:idx val="1"/>
              <c:layout>
                <c:manualLayout>
                  <c:x val="1.3888888888888888E-2"/>
                  <c:y val="-2.777777777777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AF-469F-A48F-1AF2FA38D5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333333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Лист1!$C$40:$D$40</c:f>
              <c:strCache>
                <c:ptCount val="2"/>
                <c:pt idx="0">
                  <c:v>2020г.</c:v>
                </c:pt>
                <c:pt idx="1">
                  <c:v>2021г.</c:v>
                </c:pt>
              </c:strCache>
            </c:strRef>
          </c:cat>
          <c:val>
            <c:numRef>
              <c:f>Лист1!$C$41:$D$41</c:f>
              <c:numCache>
                <c:formatCode>General</c:formatCode>
                <c:ptCount val="2"/>
                <c:pt idx="0">
                  <c:v>7188</c:v>
                </c:pt>
                <c:pt idx="1">
                  <c:v>7500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B8AF-469F-A48F-1AF2FA38D5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4"/>
        <c:gapDepth val="0"/>
        <c:shape val="box"/>
        <c:axId val="297737824"/>
        <c:axId val="297738808"/>
        <c:axId val="0"/>
      </c:bar3DChart>
      <c:catAx>
        <c:axId val="297737824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50" normalizeH="0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7738808"/>
        <c:crosses val="autoZero"/>
        <c:auto val="0"/>
        <c:lblAlgn val="ctr"/>
        <c:lblOffset val="100"/>
        <c:noMultiLvlLbl val="0"/>
      </c:catAx>
      <c:valAx>
        <c:axId val="2977388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9773782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333333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solidFill>
            <a:srgbClr val="333333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image" Target="../media/image7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image" Target="../media/image7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5316B-7473-457D-B342-8A19015851E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CB04C8-DE1F-4D15-80C4-56C7A2A7E2D5}">
      <dgm:prSet phldrT="[Текст]" custT="1"/>
      <dgm:spPr/>
      <dgm:t>
        <a:bodyPr/>
        <a:lstStyle/>
        <a:p>
          <a:r>
            <a:rPr lang="ru-RU" sz="1400" b="0" i="1" dirty="0">
              <a:solidFill>
                <a:srgbClr val="000000"/>
              </a:solidFill>
            </a:rPr>
            <a:t>директор государственного учреждения образования «</a:t>
          </a:r>
          <a:r>
            <a:rPr lang="ru-RU" sz="1400" b="0" i="1" dirty="0" err="1">
              <a:solidFill>
                <a:srgbClr val="000000"/>
              </a:solidFill>
            </a:rPr>
            <a:t>Боровлянская</a:t>
          </a:r>
          <a:r>
            <a:rPr lang="ru-RU" sz="1400" b="0" i="1" dirty="0">
              <a:solidFill>
                <a:srgbClr val="000000"/>
              </a:solidFill>
            </a:rPr>
            <a:t> гимназия» </a:t>
          </a:r>
          <a:br>
            <a:rPr lang="ru-RU" sz="1400" b="0" i="1" dirty="0">
              <a:solidFill>
                <a:srgbClr val="000000"/>
              </a:solidFill>
            </a:rPr>
          </a:br>
          <a:r>
            <a:rPr lang="ru-RU" sz="1400" b="1" i="1" dirty="0">
              <a:solidFill>
                <a:srgbClr val="000000"/>
              </a:solidFill>
            </a:rPr>
            <a:t>Виниченко Валентина Ивановна</a:t>
          </a:r>
          <a:endParaRPr lang="ru-RU" sz="1400" b="1" dirty="0"/>
        </a:p>
      </dgm:t>
    </dgm:pt>
    <dgm:pt modelId="{4FCA9577-8A89-4D79-B795-B2E948FB2A8B}" type="parTrans" cxnId="{41F0C690-9CAB-4187-BF6F-2503F12E8F90}">
      <dgm:prSet/>
      <dgm:spPr/>
      <dgm:t>
        <a:bodyPr/>
        <a:lstStyle/>
        <a:p>
          <a:endParaRPr lang="ru-RU"/>
        </a:p>
      </dgm:t>
    </dgm:pt>
    <dgm:pt modelId="{EE84533B-2110-489B-9A42-3A93BC043F7D}" type="sibTrans" cxnId="{41F0C690-9CAB-4187-BF6F-2503F12E8F90}">
      <dgm:prSet/>
      <dgm:spPr/>
      <dgm:t>
        <a:bodyPr/>
        <a:lstStyle/>
        <a:p>
          <a:endParaRPr lang="ru-RU"/>
        </a:p>
      </dgm:t>
    </dgm:pt>
    <dgm:pt modelId="{8223FF0D-13EB-4638-AB58-7B60D4B26305}">
      <dgm:prSet phldrT="[Текст]" custT="1"/>
      <dgm:spPr/>
      <dgm:t>
        <a:bodyPr/>
        <a:lstStyle/>
        <a:p>
          <a:r>
            <a:rPr lang="ru-RU" sz="1400" b="0" i="1" dirty="0">
              <a:solidFill>
                <a:srgbClr val="000000"/>
              </a:solidFill>
            </a:rPr>
            <a:t>заведующий государственного учреждения образования «</a:t>
          </a:r>
          <a:r>
            <a:rPr lang="ru-RU" sz="1400" b="0" i="1" dirty="0" err="1">
              <a:solidFill>
                <a:srgbClr val="000000"/>
              </a:solidFill>
            </a:rPr>
            <a:t>Колодищанский</a:t>
          </a:r>
          <a:r>
            <a:rPr lang="ru-RU" sz="1400" b="0" i="1" dirty="0">
              <a:solidFill>
                <a:srgbClr val="000000"/>
              </a:solidFill>
            </a:rPr>
            <a:t> ясли-сад № 1» </a:t>
          </a:r>
          <a:br>
            <a:rPr lang="ru-RU" sz="1400" b="0" i="1" dirty="0">
              <a:solidFill>
                <a:srgbClr val="000000"/>
              </a:solidFill>
            </a:rPr>
          </a:br>
          <a:r>
            <a:rPr lang="ru-RU" sz="1400" b="1" i="1" dirty="0">
              <a:solidFill>
                <a:srgbClr val="000000"/>
              </a:solidFill>
            </a:rPr>
            <a:t>Качко Надежда Ивановна</a:t>
          </a:r>
          <a:endParaRPr lang="ru-RU" sz="1400" b="1" dirty="0"/>
        </a:p>
      </dgm:t>
    </dgm:pt>
    <dgm:pt modelId="{49BFC759-33CC-4FDC-8F78-2F5211F4D1B5}" type="parTrans" cxnId="{6906A645-BE0E-4A43-A623-9680155E7CDC}">
      <dgm:prSet/>
      <dgm:spPr/>
      <dgm:t>
        <a:bodyPr/>
        <a:lstStyle/>
        <a:p>
          <a:endParaRPr lang="ru-RU"/>
        </a:p>
      </dgm:t>
    </dgm:pt>
    <dgm:pt modelId="{9614724A-D73B-4848-B4C4-5083565012CC}" type="sibTrans" cxnId="{6906A645-BE0E-4A43-A623-9680155E7CDC}">
      <dgm:prSet/>
      <dgm:spPr/>
      <dgm:t>
        <a:bodyPr/>
        <a:lstStyle/>
        <a:p>
          <a:endParaRPr lang="ru-RU"/>
        </a:p>
      </dgm:t>
    </dgm:pt>
    <dgm:pt modelId="{CB27D924-832E-44EE-AA8A-24A4FC334B49}">
      <dgm:prSet phldrT="[Текст]" custT="1"/>
      <dgm:spPr/>
      <dgm:t>
        <a:bodyPr/>
        <a:lstStyle/>
        <a:p>
          <a:pPr marL="85725" indent="0"/>
          <a:r>
            <a:rPr lang="ru-RU" sz="1400" b="0" i="1" dirty="0">
              <a:solidFill>
                <a:srgbClr val="000000"/>
              </a:solidFill>
            </a:rPr>
            <a:t>директор государственного учреждения дополнительного образования «Центр туризма и краеведения детей и молодежи «</a:t>
          </a:r>
          <a:r>
            <a:rPr lang="ru-RU" sz="1400" b="0" i="1" dirty="0" err="1">
              <a:solidFill>
                <a:srgbClr val="000000"/>
              </a:solidFill>
            </a:rPr>
            <a:t>Ветразь</a:t>
          </a:r>
          <a:r>
            <a:rPr lang="ru-RU" sz="1400" b="0" i="1" dirty="0">
              <a:solidFill>
                <a:srgbClr val="000000"/>
              </a:solidFill>
            </a:rPr>
            <a:t>» Минского района» </a:t>
          </a:r>
          <a:br>
            <a:rPr lang="ru-RU" sz="1400" b="0" i="1" dirty="0">
              <a:solidFill>
                <a:srgbClr val="000000"/>
              </a:solidFill>
            </a:rPr>
          </a:br>
          <a:r>
            <a:rPr lang="ru-RU" sz="1400" b="1" i="1" dirty="0">
              <a:solidFill>
                <a:srgbClr val="000000"/>
              </a:solidFill>
            </a:rPr>
            <a:t>Борисевич Вячеслав Викторович</a:t>
          </a:r>
          <a:endParaRPr lang="ru-RU" sz="1400" b="1" dirty="0"/>
        </a:p>
      </dgm:t>
    </dgm:pt>
    <dgm:pt modelId="{E4F5A175-E7BE-497F-BFA8-4FFDC0EF2534}" type="parTrans" cxnId="{9A384FB3-8A23-40A5-8112-34F549F8D46B}">
      <dgm:prSet/>
      <dgm:spPr/>
      <dgm:t>
        <a:bodyPr/>
        <a:lstStyle/>
        <a:p>
          <a:endParaRPr lang="ru-RU"/>
        </a:p>
      </dgm:t>
    </dgm:pt>
    <dgm:pt modelId="{757D8DF8-B1B5-4B16-9454-56DA76A18250}" type="sibTrans" cxnId="{9A384FB3-8A23-40A5-8112-34F549F8D46B}">
      <dgm:prSet/>
      <dgm:spPr/>
      <dgm:t>
        <a:bodyPr/>
        <a:lstStyle/>
        <a:p>
          <a:endParaRPr lang="ru-RU"/>
        </a:p>
      </dgm:t>
    </dgm:pt>
    <dgm:pt modelId="{0DA49869-107F-4F4B-AF20-C1C5209A76EA}" type="pres">
      <dgm:prSet presAssocID="{E8B5316B-7473-457D-B342-8A19015851ED}" presName="Name0" presStyleCnt="0">
        <dgm:presLayoutVars>
          <dgm:dir/>
          <dgm:resizeHandles val="exact"/>
        </dgm:presLayoutVars>
      </dgm:prSet>
      <dgm:spPr/>
    </dgm:pt>
    <dgm:pt modelId="{3497EC5F-F8C5-4BE1-B1E5-7EF178CD5191}" type="pres">
      <dgm:prSet presAssocID="{EBCB04C8-DE1F-4D15-80C4-56C7A2A7E2D5}" presName="composite" presStyleCnt="0"/>
      <dgm:spPr/>
    </dgm:pt>
    <dgm:pt modelId="{98A60C6A-AA83-4999-9470-18232944E193}" type="pres">
      <dgm:prSet presAssocID="{EBCB04C8-DE1F-4D15-80C4-56C7A2A7E2D5}" presName="rect1" presStyleLbl="trAlignAcc1" presStyleIdx="0" presStyleCnt="3">
        <dgm:presLayoutVars>
          <dgm:bulletEnabled val="1"/>
        </dgm:presLayoutVars>
      </dgm:prSet>
      <dgm:spPr/>
    </dgm:pt>
    <dgm:pt modelId="{C801317A-6638-43A3-BBC8-AC64635A56A7}" type="pres">
      <dgm:prSet presAssocID="{EBCB04C8-DE1F-4D15-80C4-56C7A2A7E2D5}" presName="rect2" presStyleLbl="fgImgPlace1" presStyleIdx="0" presStyleCnt="3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75000"/>
            </a:schemeClr>
          </a:solidFill>
        </a:ln>
      </dgm:spPr>
    </dgm:pt>
    <dgm:pt modelId="{EFB54E10-2FED-463D-83E5-89955C5708BE}" type="pres">
      <dgm:prSet presAssocID="{EE84533B-2110-489B-9A42-3A93BC043F7D}" presName="sibTrans" presStyleCnt="0"/>
      <dgm:spPr/>
    </dgm:pt>
    <dgm:pt modelId="{CE775F75-0FCA-4734-9D46-7A8CFCAA2CC2}" type="pres">
      <dgm:prSet presAssocID="{8223FF0D-13EB-4638-AB58-7B60D4B26305}" presName="composite" presStyleCnt="0"/>
      <dgm:spPr/>
    </dgm:pt>
    <dgm:pt modelId="{533D54FA-5A46-4F2B-AFFE-258162FFE088}" type="pres">
      <dgm:prSet presAssocID="{8223FF0D-13EB-4638-AB58-7B60D4B26305}" presName="rect1" presStyleLbl="trAlignAcc1" presStyleIdx="1" presStyleCnt="3">
        <dgm:presLayoutVars>
          <dgm:bulletEnabled val="1"/>
        </dgm:presLayoutVars>
      </dgm:prSet>
      <dgm:spPr/>
    </dgm:pt>
    <dgm:pt modelId="{C2C315F0-C030-4372-AA23-7556DA1C1C2D}" type="pres">
      <dgm:prSet presAssocID="{8223FF0D-13EB-4638-AB58-7B60D4B26305}" presName="rect2" presStyleLbl="fgImgPlace1" presStyleIdx="1" presStyleCnt="3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75000"/>
            </a:schemeClr>
          </a:solidFill>
        </a:ln>
      </dgm:spPr>
    </dgm:pt>
    <dgm:pt modelId="{A54121FD-14AF-4819-AD03-0D46A46BAACA}" type="pres">
      <dgm:prSet presAssocID="{9614724A-D73B-4848-B4C4-5083565012CC}" presName="sibTrans" presStyleCnt="0"/>
      <dgm:spPr/>
    </dgm:pt>
    <dgm:pt modelId="{A7F3E4D9-464E-4A0A-9465-9A2181CAA4FD}" type="pres">
      <dgm:prSet presAssocID="{CB27D924-832E-44EE-AA8A-24A4FC334B49}" presName="composite" presStyleCnt="0"/>
      <dgm:spPr/>
    </dgm:pt>
    <dgm:pt modelId="{CEC0B785-17AD-4BE2-A44A-265F270A9DAD}" type="pres">
      <dgm:prSet presAssocID="{CB27D924-832E-44EE-AA8A-24A4FC334B49}" presName="rect1" presStyleLbl="trAlignAcc1" presStyleIdx="2" presStyleCnt="3" custScaleX="104610" custScaleY="127671">
        <dgm:presLayoutVars>
          <dgm:bulletEnabled val="1"/>
        </dgm:presLayoutVars>
      </dgm:prSet>
      <dgm:spPr/>
    </dgm:pt>
    <dgm:pt modelId="{C87337A4-5D65-495F-984F-1FCD5C0D8FA3}" type="pres">
      <dgm:prSet presAssocID="{CB27D924-832E-44EE-AA8A-24A4FC334B49}" presName="rect2" presStyleLbl="fgImgPlace1" presStyleIdx="2" presStyleCnt="3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75000"/>
            </a:schemeClr>
          </a:solidFill>
        </a:ln>
      </dgm:spPr>
    </dgm:pt>
  </dgm:ptLst>
  <dgm:cxnLst>
    <dgm:cxn modelId="{6F91EB62-DF70-4647-B59B-FAE0635F831B}" type="presOf" srcId="{CB27D924-832E-44EE-AA8A-24A4FC334B49}" destId="{CEC0B785-17AD-4BE2-A44A-265F270A9DAD}" srcOrd="0" destOrd="0" presId="urn:microsoft.com/office/officeart/2008/layout/PictureStrips"/>
    <dgm:cxn modelId="{6906A645-BE0E-4A43-A623-9680155E7CDC}" srcId="{E8B5316B-7473-457D-B342-8A19015851ED}" destId="{8223FF0D-13EB-4638-AB58-7B60D4B26305}" srcOrd="1" destOrd="0" parTransId="{49BFC759-33CC-4FDC-8F78-2F5211F4D1B5}" sibTransId="{9614724A-D73B-4848-B4C4-5083565012CC}"/>
    <dgm:cxn modelId="{7F207948-869A-4657-9181-76164C02CD92}" type="presOf" srcId="{8223FF0D-13EB-4638-AB58-7B60D4B26305}" destId="{533D54FA-5A46-4F2B-AFFE-258162FFE088}" srcOrd="0" destOrd="0" presId="urn:microsoft.com/office/officeart/2008/layout/PictureStrips"/>
    <dgm:cxn modelId="{41F0C690-9CAB-4187-BF6F-2503F12E8F90}" srcId="{E8B5316B-7473-457D-B342-8A19015851ED}" destId="{EBCB04C8-DE1F-4D15-80C4-56C7A2A7E2D5}" srcOrd="0" destOrd="0" parTransId="{4FCA9577-8A89-4D79-B795-B2E948FB2A8B}" sibTransId="{EE84533B-2110-489B-9A42-3A93BC043F7D}"/>
    <dgm:cxn modelId="{9A384FB3-8A23-40A5-8112-34F549F8D46B}" srcId="{E8B5316B-7473-457D-B342-8A19015851ED}" destId="{CB27D924-832E-44EE-AA8A-24A4FC334B49}" srcOrd="2" destOrd="0" parTransId="{E4F5A175-E7BE-497F-BFA8-4FFDC0EF2534}" sibTransId="{757D8DF8-B1B5-4B16-9454-56DA76A18250}"/>
    <dgm:cxn modelId="{ACE2A1E2-C9D2-4875-B52B-F2818F998418}" type="presOf" srcId="{E8B5316B-7473-457D-B342-8A19015851ED}" destId="{0DA49869-107F-4F4B-AF20-C1C5209A76EA}" srcOrd="0" destOrd="0" presId="urn:microsoft.com/office/officeart/2008/layout/PictureStrips"/>
    <dgm:cxn modelId="{D9B841F8-B1C1-4F1F-8A33-D363B11C7169}" type="presOf" srcId="{EBCB04C8-DE1F-4D15-80C4-56C7A2A7E2D5}" destId="{98A60C6A-AA83-4999-9470-18232944E193}" srcOrd="0" destOrd="0" presId="urn:microsoft.com/office/officeart/2008/layout/PictureStrips"/>
    <dgm:cxn modelId="{52FF715A-4CA7-43A1-94F8-7E2ED4EC9116}" type="presParOf" srcId="{0DA49869-107F-4F4B-AF20-C1C5209A76EA}" destId="{3497EC5F-F8C5-4BE1-B1E5-7EF178CD5191}" srcOrd="0" destOrd="0" presId="urn:microsoft.com/office/officeart/2008/layout/PictureStrips"/>
    <dgm:cxn modelId="{592EE7F0-7FFE-409A-A93A-36FE7838CEF4}" type="presParOf" srcId="{3497EC5F-F8C5-4BE1-B1E5-7EF178CD5191}" destId="{98A60C6A-AA83-4999-9470-18232944E193}" srcOrd="0" destOrd="0" presId="urn:microsoft.com/office/officeart/2008/layout/PictureStrips"/>
    <dgm:cxn modelId="{B2A96EB7-795B-415B-B717-9A0FC292A22A}" type="presParOf" srcId="{3497EC5F-F8C5-4BE1-B1E5-7EF178CD5191}" destId="{C801317A-6638-43A3-BBC8-AC64635A56A7}" srcOrd="1" destOrd="0" presId="urn:microsoft.com/office/officeart/2008/layout/PictureStrips"/>
    <dgm:cxn modelId="{D96948A2-2872-4477-AC44-28812C904DF4}" type="presParOf" srcId="{0DA49869-107F-4F4B-AF20-C1C5209A76EA}" destId="{EFB54E10-2FED-463D-83E5-89955C5708BE}" srcOrd="1" destOrd="0" presId="urn:microsoft.com/office/officeart/2008/layout/PictureStrips"/>
    <dgm:cxn modelId="{73AF3D8D-99AC-4282-9140-C3CD17E32632}" type="presParOf" srcId="{0DA49869-107F-4F4B-AF20-C1C5209A76EA}" destId="{CE775F75-0FCA-4734-9D46-7A8CFCAA2CC2}" srcOrd="2" destOrd="0" presId="urn:microsoft.com/office/officeart/2008/layout/PictureStrips"/>
    <dgm:cxn modelId="{1DE1BA7C-5F8A-41F6-9800-9BCA51767EB8}" type="presParOf" srcId="{CE775F75-0FCA-4734-9D46-7A8CFCAA2CC2}" destId="{533D54FA-5A46-4F2B-AFFE-258162FFE088}" srcOrd="0" destOrd="0" presId="urn:microsoft.com/office/officeart/2008/layout/PictureStrips"/>
    <dgm:cxn modelId="{AE922669-EEC7-4B9C-B80F-48449E7C3F3E}" type="presParOf" srcId="{CE775F75-0FCA-4734-9D46-7A8CFCAA2CC2}" destId="{C2C315F0-C030-4372-AA23-7556DA1C1C2D}" srcOrd="1" destOrd="0" presId="urn:microsoft.com/office/officeart/2008/layout/PictureStrips"/>
    <dgm:cxn modelId="{E83460B9-B05A-40FE-9C78-7BACB0FB2CDF}" type="presParOf" srcId="{0DA49869-107F-4F4B-AF20-C1C5209A76EA}" destId="{A54121FD-14AF-4819-AD03-0D46A46BAACA}" srcOrd="3" destOrd="0" presId="urn:microsoft.com/office/officeart/2008/layout/PictureStrips"/>
    <dgm:cxn modelId="{D3C7739B-9DB3-42BC-88B3-EBD6ED7F9868}" type="presParOf" srcId="{0DA49869-107F-4F4B-AF20-C1C5209A76EA}" destId="{A7F3E4D9-464E-4A0A-9465-9A2181CAA4FD}" srcOrd="4" destOrd="0" presId="urn:microsoft.com/office/officeart/2008/layout/PictureStrips"/>
    <dgm:cxn modelId="{4237879E-4CB1-4820-BC19-5602AE6559C6}" type="presParOf" srcId="{A7F3E4D9-464E-4A0A-9465-9A2181CAA4FD}" destId="{CEC0B785-17AD-4BE2-A44A-265F270A9DAD}" srcOrd="0" destOrd="0" presId="urn:microsoft.com/office/officeart/2008/layout/PictureStrips"/>
    <dgm:cxn modelId="{56E34269-76DB-485A-BF00-E486353CAD16}" type="presParOf" srcId="{A7F3E4D9-464E-4A0A-9465-9A2181CAA4FD}" destId="{C87337A4-5D65-495F-984F-1FCD5C0D8FA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60C6A-AA83-4999-9470-18232944E193}">
      <dsp:nvSpPr>
        <dsp:cNvPr id="0" name=""/>
        <dsp:cNvSpPr/>
      </dsp:nvSpPr>
      <dsp:spPr>
        <a:xfrm>
          <a:off x="1610121" y="282978"/>
          <a:ext cx="3552514" cy="111016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949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1" kern="1200" dirty="0">
              <a:solidFill>
                <a:srgbClr val="000000"/>
              </a:solidFill>
            </a:rPr>
            <a:t>директор государственного учреждения образования «</a:t>
          </a:r>
          <a:r>
            <a:rPr lang="ru-RU" sz="1400" b="0" i="1" kern="1200" dirty="0" err="1">
              <a:solidFill>
                <a:srgbClr val="000000"/>
              </a:solidFill>
            </a:rPr>
            <a:t>Боровлянская</a:t>
          </a:r>
          <a:r>
            <a:rPr lang="ru-RU" sz="1400" b="0" i="1" kern="1200" dirty="0">
              <a:solidFill>
                <a:srgbClr val="000000"/>
              </a:solidFill>
            </a:rPr>
            <a:t> гимназия» </a:t>
          </a:r>
          <a:br>
            <a:rPr lang="ru-RU" sz="1400" b="0" i="1" kern="1200" dirty="0">
              <a:solidFill>
                <a:srgbClr val="000000"/>
              </a:solidFill>
            </a:rPr>
          </a:br>
          <a:r>
            <a:rPr lang="ru-RU" sz="1400" b="1" i="1" kern="1200" dirty="0">
              <a:solidFill>
                <a:srgbClr val="000000"/>
              </a:solidFill>
            </a:rPr>
            <a:t>Виниченко Валентина Ивановна</a:t>
          </a:r>
          <a:endParaRPr lang="ru-RU" sz="1400" b="1" kern="1200" dirty="0"/>
        </a:p>
      </dsp:txBody>
      <dsp:txXfrm>
        <a:off x="1610121" y="282978"/>
        <a:ext cx="3552514" cy="1110160"/>
      </dsp:txXfrm>
    </dsp:sp>
    <dsp:sp modelId="{C801317A-6638-43A3-BBC8-AC64635A56A7}">
      <dsp:nvSpPr>
        <dsp:cNvPr id="0" name=""/>
        <dsp:cNvSpPr/>
      </dsp:nvSpPr>
      <dsp:spPr>
        <a:xfrm>
          <a:off x="1462099" y="122622"/>
          <a:ext cx="777112" cy="1165668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D54FA-5A46-4F2B-AFFE-258162FFE088}">
      <dsp:nvSpPr>
        <dsp:cNvPr id="0" name=""/>
        <dsp:cNvSpPr/>
      </dsp:nvSpPr>
      <dsp:spPr>
        <a:xfrm>
          <a:off x="1610121" y="1680547"/>
          <a:ext cx="3552514" cy="111016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949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1" kern="1200" dirty="0">
              <a:solidFill>
                <a:srgbClr val="000000"/>
              </a:solidFill>
            </a:rPr>
            <a:t>заведующий государственного учреждения образования «</a:t>
          </a:r>
          <a:r>
            <a:rPr lang="ru-RU" sz="1400" b="0" i="1" kern="1200" dirty="0" err="1">
              <a:solidFill>
                <a:srgbClr val="000000"/>
              </a:solidFill>
            </a:rPr>
            <a:t>Колодищанский</a:t>
          </a:r>
          <a:r>
            <a:rPr lang="ru-RU" sz="1400" b="0" i="1" kern="1200" dirty="0">
              <a:solidFill>
                <a:srgbClr val="000000"/>
              </a:solidFill>
            </a:rPr>
            <a:t> ясли-сад № 1» </a:t>
          </a:r>
          <a:br>
            <a:rPr lang="ru-RU" sz="1400" b="0" i="1" kern="1200" dirty="0">
              <a:solidFill>
                <a:srgbClr val="000000"/>
              </a:solidFill>
            </a:rPr>
          </a:br>
          <a:r>
            <a:rPr lang="ru-RU" sz="1400" b="1" i="1" kern="1200" dirty="0">
              <a:solidFill>
                <a:srgbClr val="000000"/>
              </a:solidFill>
            </a:rPr>
            <a:t>Качко Надежда Ивановна</a:t>
          </a:r>
          <a:endParaRPr lang="ru-RU" sz="1400" b="1" kern="1200" dirty="0"/>
        </a:p>
      </dsp:txBody>
      <dsp:txXfrm>
        <a:off x="1610121" y="1680547"/>
        <a:ext cx="3552514" cy="1110160"/>
      </dsp:txXfrm>
    </dsp:sp>
    <dsp:sp modelId="{C2C315F0-C030-4372-AA23-7556DA1C1C2D}">
      <dsp:nvSpPr>
        <dsp:cNvPr id="0" name=""/>
        <dsp:cNvSpPr/>
      </dsp:nvSpPr>
      <dsp:spPr>
        <a:xfrm>
          <a:off x="1462099" y="1520191"/>
          <a:ext cx="777112" cy="1165668"/>
        </a:xfrm>
        <a:prstGeom prst="rect">
          <a:avLst/>
        </a:prstGeom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0B785-17AD-4BE2-A44A-265F270A9DAD}">
      <dsp:nvSpPr>
        <dsp:cNvPr id="0" name=""/>
        <dsp:cNvSpPr/>
      </dsp:nvSpPr>
      <dsp:spPr>
        <a:xfrm>
          <a:off x="1487293" y="2924520"/>
          <a:ext cx="3716285" cy="141735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949" tIns="53340" rIns="53340" bIns="53340" numCol="1" spcCol="1270" anchor="ctr" anchorCtr="0">
          <a:noAutofit/>
        </a:bodyPr>
        <a:lstStyle/>
        <a:p>
          <a:pPr marL="85725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1" kern="1200" dirty="0">
              <a:solidFill>
                <a:srgbClr val="000000"/>
              </a:solidFill>
            </a:rPr>
            <a:t>директор государственного учреждения дополнительного образования «Центр туризма и краеведения детей и молодежи «</a:t>
          </a:r>
          <a:r>
            <a:rPr lang="ru-RU" sz="1400" b="0" i="1" kern="1200" dirty="0" err="1">
              <a:solidFill>
                <a:srgbClr val="000000"/>
              </a:solidFill>
            </a:rPr>
            <a:t>Ветразь</a:t>
          </a:r>
          <a:r>
            <a:rPr lang="ru-RU" sz="1400" b="0" i="1" kern="1200" dirty="0">
              <a:solidFill>
                <a:srgbClr val="000000"/>
              </a:solidFill>
            </a:rPr>
            <a:t>» Минского района» </a:t>
          </a:r>
          <a:br>
            <a:rPr lang="ru-RU" sz="1400" b="0" i="1" kern="1200" dirty="0">
              <a:solidFill>
                <a:srgbClr val="000000"/>
              </a:solidFill>
            </a:rPr>
          </a:br>
          <a:r>
            <a:rPr lang="ru-RU" sz="1400" b="1" i="1" kern="1200" dirty="0">
              <a:solidFill>
                <a:srgbClr val="000000"/>
              </a:solidFill>
            </a:rPr>
            <a:t>Борисевич Вячеслав Викторович</a:t>
          </a:r>
          <a:endParaRPr lang="ru-RU" sz="1400" b="1" kern="1200" dirty="0"/>
        </a:p>
      </dsp:txBody>
      <dsp:txXfrm>
        <a:off x="1487293" y="2924520"/>
        <a:ext cx="3716285" cy="1417353"/>
      </dsp:txXfrm>
    </dsp:sp>
    <dsp:sp modelId="{C87337A4-5D65-495F-984F-1FCD5C0D8FA3}">
      <dsp:nvSpPr>
        <dsp:cNvPr id="0" name=""/>
        <dsp:cNvSpPr/>
      </dsp:nvSpPr>
      <dsp:spPr>
        <a:xfrm>
          <a:off x="1421157" y="2917760"/>
          <a:ext cx="777112" cy="1165668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alt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ru-RU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alt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6195A8D4-9FC2-402C-B9F6-2B2A4B19CFB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alt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ru-RU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alt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8B38C09F-4563-42D3-9632-1BB880D487C0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-11229" y="-3779"/>
            <a:ext cx="9144000" cy="681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4644007" y="5581214"/>
            <a:ext cx="4409501" cy="512082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5249" y="2917263"/>
            <a:ext cx="4593101" cy="184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499666" y="1241719"/>
            <a:ext cx="6324600" cy="1371600"/>
          </a:xfrm>
        </p:spPr>
        <p:txBody>
          <a:bodyPr/>
          <a:lstStyle>
            <a:lvl1pPr>
              <a:defRPr sz="5000" i="1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743200"/>
            <a:ext cx="6400800" cy="3810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6477000"/>
            <a:ext cx="14478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6477000"/>
            <a:ext cx="1600200" cy="244475"/>
          </a:xfrm>
        </p:spPr>
        <p:txBody>
          <a:bodyPr/>
          <a:lstStyle>
            <a:lvl1pPr algn="r">
              <a:defRPr/>
            </a:lvl1pPr>
          </a:lstStyle>
          <a:p>
            <a:endParaRPr lang="ru-RU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6477000"/>
            <a:ext cx="1524000" cy="244475"/>
          </a:xfrm>
        </p:spPr>
        <p:txBody>
          <a:bodyPr/>
          <a:lstStyle>
            <a:lvl1pPr algn="ctr">
              <a:defRPr/>
            </a:lvl1pPr>
          </a:lstStyle>
          <a:p>
            <a:fld id="{DCCFC92C-0AD4-48A1-96BB-55CC53F3F8AE}" type="slidenum">
              <a:rPr lang="en-US" altLang="ru-RU"/>
              <a:pPr/>
              <a:t>‹#›</a:t>
            </a:fld>
            <a:endParaRPr lang="en-US" altLang="ru-RU"/>
          </a:p>
        </p:txBody>
      </p:sp>
      <p:pic>
        <p:nvPicPr>
          <p:cNvPr id="3401" name="Picture 3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23622" y="4221088"/>
            <a:ext cx="891094" cy="76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667000"/>
            <a:ext cx="7315200" cy="76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405" name="Picture 33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467600" y="1772816"/>
            <a:ext cx="2124599" cy="143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46129 -0.13194 C 0.53039 -0.09375 0.59775 0.0044 0.59948 0.00301 C 0.60139 0.00093 0.64323 -0.16296 0.67153 -0.16412 C 0.70018 -0.16527 0.72535 -0.0949 0.72848 -0.09375 C 0.73143 -0.09236 0.75747 -0.26342 0.7915 -0.26227 C 0.82535 -0.26088 0.84792 -0.17453 0.85157 -0.17199 C 0.85556 -0.16967 0.88247 -0.36342 0.91997 -0.36088 C 0.95712 -0.35833 0.97587 -0.25902 0.9783 -0.26018 C 1.04323 -0.35602 1.08368 -0.38078 1.11146 -0.41227 " pathEditMode="relative" rAng="0" ptsTypes="AAAAAAAAA">
                                      <p:cBhvr>
                                        <p:cTn id="19" dur="5000" fill="hold"/>
                                        <p:tgtEl>
                                          <p:spTgt spid="3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-726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B20A9F-741E-478F-B2F7-6A025A3344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5698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0338"/>
            <a:ext cx="2057400" cy="61642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338"/>
            <a:ext cx="6019800" cy="61642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A20C4-6414-4575-BAB1-6F9A9C9619B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7647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7848600" cy="1066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64292D00-54FE-4574-8D2C-DE59C2B8499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8064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7848600" cy="1066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5FED3E2-6AA0-4BE2-A541-D55B21B47C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4315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7848600" cy="1066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4B15A27C-A7B9-491C-B8B7-FD8F0713352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066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7848600" cy="1066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ru-RU"/>
              <a:t>Вставка рисунка SmartArt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E1CCDCD2-9625-4864-8EB2-AFB448ECCEC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951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9A032-28F0-46D7-9E0B-F97667C6EAE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5568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51739-E8D3-40CE-8727-D1B344FAC50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5823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72ACF-B99B-461F-8AC1-23AA3276FD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0590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D9372-665F-46DA-9C16-901A7E07D8F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125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84E1F-F7A3-4F83-9F6B-A6A02E90C3F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9723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14B3E-A03B-4FD9-A3E7-9F114E477D5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2076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BBDC7-3EE6-400F-A0F3-CB5B1414271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794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FE235-026A-48BB-B569-D5FF67F8BD6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7810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hidden">
          <a:xfrm>
            <a:off x="0" y="23742"/>
            <a:ext cx="9144000" cy="681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447800"/>
            <a:ext cx="8229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96E9F34B-C99D-474C-BE81-775768120DB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400" y="1062038"/>
            <a:ext cx="7313613" cy="730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60338"/>
            <a:ext cx="7848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microsoft.com/office/2007/relationships/hdphoto" Target="../media/hdphoto3.wdp"/><Relationship Id="rId7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4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3.wdp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11" Type="http://schemas.openxmlformats.org/officeDocument/2006/relationships/image" Target="../media/image52.jpg"/><Relationship Id="rId5" Type="http://schemas.microsoft.com/office/2007/relationships/hdphoto" Target="../media/hdphoto6.wdp"/><Relationship Id="rId10" Type="http://schemas.openxmlformats.org/officeDocument/2006/relationships/image" Target="../media/image51.jpeg"/><Relationship Id="rId4" Type="http://schemas.openxmlformats.org/officeDocument/2006/relationships/image" Target="../media/image46.png"/><Relationship Id="rId9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microsoft.com/office/2007/relationships/hdphoto" Target="../media/hdphoto3.wdp"/><Relationship Id="rId7" Type="http://schemas.openxmlformats.org/officeDocument/2006/relationships/image" Target="../media/image5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3.wdp"/><Relationship Id="rId7" Type="http://schemas.openxmlformats.org/officeDocument/2006/relationships/image" Target="../media/image6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microsoft.com/office/2007/relationships/hdphoto" Target="../media/hdphoto3.wdp"/><Relationship Id="rId7" Type="http://schemas.openxmlformats.org/officeDocument/2006/relationships/image" Target="../media/image6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microsoft.com/office/2007/relationships/hdphoto" Target="../media/hdphoto3.wdp"/><Relationship Id="rId7" Type="http://schemas.openxmlformats.org/officeDocument/2006/relationships/image" Target="../media/image7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.jpeg"/><Relationship Id="rId5" Type="http://schemas.openxmlformats.org/officeDocument/2006/relationships/image" Target="../media/image69.jpg"/><Relationship Id="rId4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3.wdp"/><Relationship Id="rId7" Type="http://schemas.openxmlformats.org/officeDocument/2006/relationships/diagramColors" Target="../diagrams/colors1.xml"/><Relationship Id="rId12" Type="http://schemas.openxmlformats.org/officeDocument/2006/relationships/image" Target="../media/image7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7.jpeg"/><Relationship Id="rId5" Type="http://schemas.openxmlformats.org/officeDocument/2006/relationships/diagramLayout" Target="../diagrams/layout1.xml"/><Relationship Id="rId10" Type="http://schemas.microsoft.com/office/2007/relationships/hdphoto" Target="../media/hdphoto9.wdp"/><Relationship Id="rId4" Type="http://schemas.openxmlformats.org/officeDocument/2006/relationships/diagramData" Target="../diagrams/data1.xml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07/relationships/hdphoto" Target="../media/hdphoto3.wdp"/><Relationship Id="rId7" Type="http://schemas.openxmlformats.org/officeDocument/2006/relationships/image" Target="../media/image8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1.jpeg"/><Relationship Id="rId5" Type="http://schemas.openxmlformats.org/officeDocument/2006/relationships/image" Target="../media/image80.jpg"/><Relationship Id="rId4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85.jpeg"/><Relationship Id="rId10" Type="http://schemas.openxmlformats.org/officeDocument/2006/relationships/image" Target="../media/image88.jpeg"/><Relationship Id="rId4" Type="http://schemas.openxmlformats.org/officeDocument/2006/relationships/image" Target="../media/image84.jpeg"/><Relationship Id="rId9" Type="http://schemas.openxmlformats.org/officeDocument/2006/relationships/image" Target="../media/image87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microsoft.com/office/2007/relationships/hdphoto" Target="../media/hdphoto3.wdp"/><Relationship Id="rId7" Type="http://schemas.openxmlformats.org/officeDocument/2006/relationships/image" Target="../media/image9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png"/><Relationship Id="rId9" Type="http://schemas.openxmlformats.org/officeDocument/2006/relationships/image" Target="../media/image94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3.wdp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microsoft.com/office/2007/relationships/hdphoto" Target="../media/hdphoto3.wdp"/><Relationship Id="rId4" Type="http://schemas.openxmlformats.org/officeDocument/2006/relationships/image" Target="../media/image16.jpe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microsoft.com/office/2007/relationships/hdphoto" Target="../media/hdphoto3.wdp"/><Relationship Id="rId7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10" Type="http://schemas.openxmlformats.org/officeDocument/2006/relationships/image" Target="../media/image26.jpeg"/><Relationship Id="rId4" Type="http://schemas.openxmlformats.org/officeDocument/2006/relationships/image" Target="../media/image21.jp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5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chart" Target="../charts/chart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568" y="-27384"/>
            <a:ext cx="10556895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0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88" y="-96301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Лучшие организации в отрасли сельского хозяйства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half" idx="1"/>
          </p:nvPr>
        </p:nvSpPr>
        <p:spPr>
          <a:xfrm>
            <a:off x="2267744" y="1246333"/>
            <a:ext cx="6336704" cy="911743"/>
          </a:xfrm>
        </p:spPr>
        <p:txBody>
          <a:bodyPr/>
          <a:lstStyle/>
          <a:p>
            <a:pPr marL="179388" indent="-179388">
              <a:buFont typeface="Wingdings" panose="05000000000000000000" pitchFamily="2" charset="2"/>
              <a:buChar char="ü"/>
            </a:pPr>
            <a:r>
              <a:rPr lang="ru-RU" sz="1800" b="1" i="1" dirty="0">
                <a:solidFill>
                  <a:srgbClr val="000000"/>
                </a:solidFill>
              </a:rPr>
              <a:t>Открытое акционерное общество «</a:t>
            </a:r>
            <a:r>
              <a:rPr lang="ru-RU" sz="1800" b="1" i="1" dirty="0" err="1">
                <a:solidFill>
                  <a:srgbClr val="000000"/>
                </a:solidFill>
              </a:rPr>
              <a:t>Щомыслица</a:t>
            </a:r>
            <a:r>
              <a:rPr lang="ru-RU" sz="1800" b="1" i="1" dirty="0">
                <a:solidFill>
                  <a:srgbClr val="000000"/>
                </a:solidFill>
              </a:rPr>
              <a:t>» </a:t>
            </a:r>
            <a:br>
              <a:rPr lang="ru-RU" sz="1800" b="1" i="1" dirty="0">
                <a:solidFill>
                  <a:srgbClr val="000000"/>
                </a:solidFill>
              </a:rPr>
            </a:br>
            <a:r>
              <a:rPr lang="ru-RU" sz="1800" i="1" dirty="0">
                <a:solidFill>
                  <a:srgbClr val="000000"/>
                </a:solidFill>
              </a:rPr>
              <a:t>(директор - Богданович Сергей Валентинович)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1" y="1226911"/>
            <a:ext cx="1517279" cy="11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9140" y="2132856"/>
            <a:ext cx="2320185" cy="997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756" y="4876655"/>
            <a:ext cx="2308724" cy="1528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628" y="3162515"/>
            <a:ext cx="2320185" cy="166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395536" y="2525469"/>
            <a:ext cx="6027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0000"/>
                </a:solidFill>
              </a:rPr>
              <a:t>Республиканское дочернее унитарное сельскохозяйственное предприятие «Восход»                       </a:t>
            </a:r>
            <a:r>
              <a:rPr lang="ru-RU" b="0" i="1" dirty="0">
                <a:solidFill>
                  <a:srgbClr val="000000"/>
                </a:solidFill>
              </a:rPr>
              <a:t>(директор - Сулим Виктор Моисеевич)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3754994"/>
            <a:ext cx="5725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0000"/>
                </a:solidFill>
              </a:rPr>
              <a:t>Крестьянское (фермерское) хозяйство «</a:t>
            </a:r>
            <a:r>
              <a:rPr lang="ru-RU" i="1" dirty="0" err="1">
                <a:solidFill>
                  <a:srgbClr val="000000"/>
                </a:solidFill>
              </a:rPr>
              <a:t>Комаровский</a:t>
            </a:r>
            <a:r>
              <a:rPr lang="ru-RU" i="1" dirty="0">
                <a:solidFill>
                  <a:srgbClr val="000000"/>
                </a:solidFill>
              </a:rPr>
              <a:t> Сад» </a:t>
            </a:r>
            <a:br>
              <a:rPr lang="ru-RU" i="1" dirty="0">
                <a:solidFill>
                  <a:srgbClr val="000000"/>
                </a:solidFill>
              </a:rPr>
            </a:br>
            <a:r>
              <a:rPr lang="ru-RU" b="0" i="1" dirty="0">
                <a:solidFill>
                  <a:srgbClr val="000000"/>
                </a:solidFill>
              </a:rPr>
              <a:t>(директор - </a:t>
            </a:r>
            <a:r>
              <a:rPr lang="ru-RU" b="0" i="1" dirty="0" err="1">
                <a:solidFill>
                  <a:srgbClr val="000000"/>
                </a:solidFill>
              </a:rPr>
              <a:t>Комаровский</a:t>
            </a:r>
            <a:r>
              <a:rPr lang="ru-RU" b="0" i="1" dirty="0">
                <a:solidFill>
                  <a:srgbClr val="000000"/>
                </a:solidFill>
              </a:rPr>
              <a:t> Аркадий Аркадьевич)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4778171"/>
            <a:ext cx="2341201" cy="1816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467544" y="4778171"/>
            <a:ext cx="3096344" cy="1848247"/>
            <a:chOff x="2126880" y="1857719"/>
            <a:chExt cx="6804248" cy="457298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6880" y="1857719"/>
              <a:ext cx="6804248" cy="4547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069" y="4941061"/>
              <a:ext cx="2328812" cy="14896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61726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88" y="-96301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Жилищно-коммунальное </a:t>
            </a:r>
            <a:br>
              <a:rPr lang="ru-RU" sz="3600" i="1" dirty="0">
                <a:solidFill>
                  <a:srgbClr val="000000"/>
                </a:solidFill>
              </a:rPr>
            </a:br>
            <a:r>
              <a:rPr lang="ru-RU" sz="3600" i="1" dirty="0">
                <a:solidFill>
                  <a:srgbClr val="000000"/>
                </a:solidFill>
              </a:rPr>
              <a:t>хозяйство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half" idx="1"/>
          </p:nvPr>
        </p:nvSpPr>
        <p:spPr>
          <a:xfrm>
            <a:off x="3419872" y="1352753"/>
            <a:ext cx="5724128" cy="25086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</a:rPr>
              <a:t>КУП «Водоканал Минского района»</a:t>
            </a:r>
          </a:p>
          <a:p>
            <a:pPr marL="633413" indent="-190500">
              <a:buFont typeface="Arial" panose="020B0604020202020204" pitchFamily="34" charset="0"/>
              <a:buChar char="•"/>
            </a:pPr>
            <a:r>
              <a:rPr lang="ru-RU" sz="1800" b="1" i="1" dirty="0">
                <a:solidFill>
                  <a:srgbClr val="000000"/>
                </a:solidFill>
              </a:rPr>
              <a:t>собственное производство станций обезжелезивания</a:t>
            </a:r>
          </a:p>
          <a:p>
            <a:pPr marL="633413" indent="-190500">
              <a:buFont typeface="Arial" panose="020B0604020202020204" pitchFamily="34" charset="0"/>
              <a:buChar char="•"/>
            </a:pPr>
            <a:r>
              <a:rPr lang="ru-RU" sz="1800" b="1" i="1" dirty="0">
                <a:solidFill>
                  <a:srgbClr val="000000"/>
                </a:solidFill>
              </a:rPr>
              <a:t>построено 8 станций в 6 населенных пунктах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73365" y="2965178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</a:rPr>
              <a:t>Заменено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ru-RU" i="1" dirty="0">
                <a:solidFill>
                  <a:srgbClr val="000000"/>
                </a:solidFill>
              </a:rPr>
              <a:t>13,1 км водопроводов </a:t>
            </a:r>
          </a:p>
          <a:p>
            <a:pPr algn="l"/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95" y="1185025"/>
            <a:ext cx="2968550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191" y="3789040"/>
            <a:ext cx="2968549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3358929"/>
            <a:ext cx="2968548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7146" y="4417319"/>
            <a:ext cx="2970000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02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24" y="100282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Энергетика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half" idx="1"/>
          </p:nvPr>
        </p:nvSpPr>
        <p:spPr>
          <a:xfrm>
            <a:off x="1943871" y="1251638"/>
            <a:ext cx="5688632" cy="2554905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>
                <a:solidFill>
                  <a:srgbClr val="000000"/>
                </a:solidFill>
              </a:rPr>
              <a:t>Генеральный директор государственного научного учреждения «Объединенный институт энергетических и ядерных исследований – Сосны»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000000"/>
                </a:solidFill>
              </a:rPr>
              <a:t>Кузьмин Андрей Владимирович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000000"/>
                </a:solidFill>
              </a:rPr>
              <a:t>награжден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0000"/>
                </a:solidFill>
              </a:rPr>
              <a:t>Медалью Франциска Скорины</a:t>
            </a:r>
            <a:endParaRPr lang="ru-RU" sz="1600" b="1" i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0000"/>
                </a:solidFill>
              </a:rPr>
              <a:t>за отличные достижения в профессиональной деятельности </a:t>
            </a:r>
            <a:br>
              <a:rPr lang="ru-RU" sz="1600" dirty="0">
                <a:solidFill>
                  <a:srgbClr val="000000"/>
                </a:solidFill>
              </a:rPr>
            </a:br>
            <a:br>
              <a:rPr lang="ru-RU" sz="1800" b="1" dirty="0">
                <a:solidFill>
                  <a:srgbClr val="000000"/>
                </a:solidFill>
              </a:rPr>
            </a:br>
            <a:endParaRPr lang="ru-RU" sz="1800" b="1" i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2" b="99288" l="16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405" y="1189534"/>
            <a:ext cx="2336021" cy="23360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947" y="2170519"/>
            <a:ext cx="1944216" cy="2392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8144" y="3897192"/>
            <a:ext cx="3015749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8275" y="5032996"/>
            <a:ext cx="3098362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8278" y="3525555"/>
            <a:ext cx="3098359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564" y="1221606"/>
            <a:ext cx="1368152" cy="8274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68" y="4811406"/>
            <a:ext cx="2003742" cy="17031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046" y="5389861"/>
            <a:ext cx="3098361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211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24" y="100282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Жилищное строительство</a:t>
            </a:r>
            <a:endParaRPr lang="ru-RU" sz="3600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211960" y="1299807"/>
            <a:ext cx="504056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Введено в эксплуатацию жилья</a:t>
            </a:r>
            <a:b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511 тысяч квадратных метров</a:t>
            </a:r>
            <a:b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(44% от построенного жилья в области)</a:t>
            </a: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Индивидуальное жилье</a:t>
            </a:r>
          </a:p>
          <a:p>
            <a:pPr marL="4508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365 тысяч квадратных метров </a:t>
            </a:r>
          </a:p>
          <a:p>
            <a:pPr marL="4508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233 многодетные семьи 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Введены в эксплуатацию</a:t>
            </a:r>
          </a:p>
          <a:p>
            <a:pPr marL="530225" indent="-265113" algn="l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sz="1600" i="1" dirty="0">
                <a:solidFill>
                  <a:srgbClr val="000000"/>
                </a:solidFill>
              </a:rPr>
              <a:t>детский сад в </a:t>
            </a:r>
            <a:r>
              <a:rPr lang="ru-RU" sz="1600" i="1" dirty="0" err="1">
                <a:solidFill>
                  <a:srgbClr val="000000"/>
                </a:solidFill>
              </a:rPr>
              <a:t>г.п</a:t>
            </a:r>
            <a:r>
              <a:rPr lang="ru-RU" sz="1600" i="1" dirty="0">
                <a:solidFill>
                  <a:srgbClr val="000000"/>
                </a:solidFill>
              </a:rPr>
              <a:t>. </a:t>
            </a:r>
            <a:r>
              <a:rPr lang="ru-RU" sz="1600" i="1" dirty="0" err="1">
                <a:solidFill>
                  <a:srgbClr val="000000"/>
                </a:solidFill>
              </a:rPr>
              <a:t>Мачулищи</a:t>
            </a:r>
            <a:r>
              <a:rPr lang="ru-RU" sz="1600" i="1" dirty="0">
                <a:solidFill>
                  <a:srgbClr val="000000"/>
                </a:solidFill>
              </a:rPr>
              <a:t>   </a:t>
            </a:r>
            <a:r>
              <a:rPr lang="ru-RU" sz="1600" b="0" dirty="0">
                <a:solidFill>
                  <a:srgbClr val="000000"/>
                </a:solidFill>
              </a:rPr>
              <a:t>(230 мест)</a:t>
            </a:r>
          </a:p>
          <a:p>
            <a:pPr marL="530225" indent="-265113" algn="l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sz="1600" i="1" dirty="0">
                <a:solidFill>
                  <a:srgbClr val="000000"/>
                </a:solidFill>
              </a:rPr>
              <a:t>детское дошкольное учреждение в </a:t>
            </a:r>
            <a:r>
              <a:rPr lang="ru-RU" sz="1600" i="1" dirty="0" err="1">
                <a:solidFill>
                  <a:srgbClr val="000000"/>
                </a:solidFill>
              </a:rPr>
              <a:t>аг</a:t>
            </a:r>
            <a:r>
              <a:rPr lang="ru-RU" sz="1600" i="1" dirty="0">
                <a:solidFill>
                  <a:srgbClr val="000000"/>
                </a:solidFill>
              </a:rPr>
              <a:t>. </a:t>
            </a:r>
            <a:r>
              <a:rPr lang="ru-RU" sz="1600" i="1" dirty="0" err="1">
                <a:solidFill>
                  <a:srgbClr val="000000"/>
                </a:solidFill>
              </a:rPr>
              <a:t>Михановичи</a:t>
            </a:r>
            <a:r>
              <a:rPr lang="ru-RU" sz="1600" b="0" dirty="0">
                <a:solidFill>
                  <a:srgbClr val="000000"/>
                </a:solidFill>
              </a:rPr>
              <a:t> (230 мест)</a:t>
            </a:r>
          </a:p>
          <a:p>
            <a:pPr marL="530225" indent="-265113" algn="l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sz="1600" i="1" dirty="0">
                <a:solidFill>
                  <a:srgbClr val="000000"/>
                </a:solidFill>
              </a:rPr>
              <a:t>детский сад </a:t>
            </a:r>
            <a:r>
              <a:rPr lang="ru-RU" sz="1600" b="0" dirty="0">
                <a:solidFill>
                  <a:srgbClr val="000000"/>
                </a:solidFill>
              </a:rPr>
              <a:t>(230 мест) </a:t>
            </a:r>
            <a:r>
              <a:rPr lang="ru-RU" sz="1600" i="1" dirty="0">
                <a:solidFill>
                  <a:srgbClr val="000000"/>
                </a:solidFill>
              </a:rPr>
              <a:t>и школа </a:t>
            </a:r>
            <a:r>
              <a:rPr lang="ru-RU" sz="1600" b="0" dirty="0">
                <a:solidFill>
                  <a:srgbClr val="000000"/>
                </a:solidFill>
              </a:rPr>
              <a:t>(720 мест) в жилой застройке п. Колодищи-2</a:t>
            </a:r>
          </a:p>
          <a:p>
            <a:pPr marL="530225" indent="-265113" algn="l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sz="1600" i="1" dirty="0">
                <a:solidFill>
                  <a:srgbClr val="000000"/>
                </a:solidFill>
              </a:rPr>
              <a:t>многофункциональный физкультурно-оздоровительный комплекс в </a:t>
            </a:r>
            <a:r>
              <a:rPr lang="ru-RU" sz="1600" i="1" dirty="0" err="1">
                <a:solidFill>
                  <a:srgbClr val="000000"/>
                </a:solidFill>
              </a:rPr>
              <a:t>аг</a:t>
            </a:r>
            <a:r>
              <a:rPr lang="ru-RU" sz="1600" i="1" dirty="0">
                <a:solidFill>
                  <a:srgbClr val="000000"/>
                </a:solidFill>
              </a:rPr>
              <a:t>. </a:t>
            </a:r>
            <a:r>
              <a:rPr lang="ru-RU" sz="1600" i="1" dirty="0" err="1">
                <a:solidFill>
                  <a:srgbClr val="000000"/>
                </a:solidFill>
              </a:rPr>
              <a:t>Михановичи</a:t>
            </a:r>
            <a:endParaRPr lang="ru-RU" sz="1600" i="1" dirty="0">
              <a:solidFill>
                <a:srgbClr val="00000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Проведена реконструкция </a:t>
            </a:r>
          </a:p>
          <a:p>
            <a:pPr marL="530225" indent="-285750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патологоанатомического корпуса учреждение здравоохранения «Минское патологоанатомическое бюро» в </a:t>
            </a:r>
            <a:r>
              <a:rPr lang="ru-RU" sz="1600" i="1" dirty="0" err="1">
                <a:solidFill>
                  <a:srgbClr val="000000"/>
                </a:solidFill>
              </a:rPr>
              <a:t>аг</a:t>
            </a:r>
            <a:r>
              <a:rPr lang="ru-RU" sz="1600" i="1" dirty="0">
                <a:solidFill>
                  <a:srgbClr val="000000"/>
                </a:solidFill>
              </a:rPr>
              <a:t>. Лесной </a:t>
            </a:r>
            <a:r>
              <a:rPr lang="ru-RU" dirty="0"/>
              <a:t> </a:t>
            </a:r>
          </a:p>
          <a:p>
            <a:pPr algn="l"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336" y="5188541"/>
            <a:ext cx="2268000" cy="151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410" y="4355981"/>
            <a:ext cx="2185550" cy="151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92" y="3144765"/>
            <a:ext cx="2228853" cy="1542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115" y="1874840"/>
            <a:ext cx="1973681" cy="16485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10" y="1162601"/>
            <a:ext cx="2268000" cy="151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094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008" y="-12444"/>
            <a:ext cx="892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rgbClr val="000000"/>
                </a:solidFill>
              </a:rPr>
              <a:t>Лучшие организации строительства и жилищно-коммунального хозяйства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116632"/>
            <a:ext cx="720000" cy="864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0" y="1379107"/>
            <a:ext cx="4320000" cy="28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18" b="9738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988840"/>
            <a:ext cx="1257218" cy="12572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758" y="3914885"/>
            <a:ext cx="4320000" cy="28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2698" y="4819807"/>
            <a:ext cx="1147162" cy="115265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324544" y="5013176"/>
            <a:ext cx="48317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9150" indent="-285750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0000"/>
                </a:solidFill>
              </a:rPr>
              <a:t>Открытое акционерное общество «ПМК-42» </a:t>
            </a:r>
            <a:br>
              <a:rPr lang="ru-RU" i="1" dirty="0">
                <a:solidFill>
                  <a:srgbClr val="000000"/>
                </a:solidFill>
              </a:rPr>
            </a:br>
            <a:r>
              <a:rPr lang="ru-RU" b="0" i="1" dirty="0">
                <a:solidFill>
                  <a:srgbClr val="000000"/>
                </a:solidFill>
              </a:rPr>
              <a:t>(директор - </a:t>
            </a:r>
            <a:r>
              <a:rPr lang="ru-RU" b="0" i="1" dirty="0" err="1">
                <a:solidFill>
                  <a:srgbClr val="000000"/>
                </a:solidFill>
              </a:rPr>
              <a:t>Вешторт</a:t>
            </a:r>
            <a:r>
              <a:rPr lang="ru-RU" b="0" i="1" dirty="0">
                <a:solidFill>
                  <a:srgbClr val="000000"/>
                </a:solidFill>
              </a:rPr>
              <a:t> Александр Владимирович)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779912" y="1695657"/>
            <a:ext cx="51696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9150" indent="-285750" algn="l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0000"/>
                </a:solidFill>
              </a:rPr>
              <a:t>Коммунальное дочернее производственное унитарное предприятие по оказанию услуг «</a:t>
            </a:r>
            <a:r>
              <a:rPr lang="ru-RU" i="1" dirty="0" err="1">
                <a:solidFill>
                  <a:srgbClr val="000000"/>
                </a:solidFill>
              </a:rPr>
              <a:t>ЭкоСпецТранс</a:t>
            </a:r>
            <a:r>
              <a:rPr lang="ru-RU" i="1" dirty="0">
                <a:solidFill>
                  <a:srgbClr val="000000"/>
                </a:solidFill>
              </a:rPr>
              <a:t>» </a:t>
            </a:r>
            <a:br>
              <a:rPr lang="ru-RU" i="1" dirty="0">
                <a:solidFill>
                  <a:srgbClr val="000000"/>
                </a:solidFill>
              </a:rPr>
            </a:br>
            <a:r>
              <a:rPr lang="ru-RU" b="0" i="1" dirty="0">
                <a:solidFill>
                  <a:srgbClr val="000000"/>
                </a:solidFill>
              </a:rPr>
              <a:t>(директор-</a:t>
            </a:r>
            <a:r>
              <a:rPr lang="ru-RU" b="0" i="1" dirty="0" err="1">
                <a:solidFill>
                  <a:srgbClr val="000000"/>
                </a:solidFill>
              </a:rPr>
              <a:t>Козелецкий</a:t>
            </a:r>
            <a:r>
              <a:rPr lang="ru-RU" b="0" i="1" dirty="0">
                <a:solidFill>
                  <a:srgbClr val="000000"/>
                </a:solidFill>
              </a:rPr>
              <a:t> Анатолий Владимирович)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0156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Торговля и общественное питание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03440" y="1124744"/>
            <a:ext cx="5040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Темп роста</a:t>
            </a:r>
            <a:b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104 процента</a:t>
            </a: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Открыто</a:t>
            </a:r>
            <a:b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23 объекта розничной торговли</a:t>
            </a:r>
          </a:p>
          <a:p>
            <a:pPr algn="l">
              <a:spcAft>
                <a:spcPts val="0"/>
              </a:spcAft>
            </a:pPr>
            <a:endParaRPr lang="ru-RU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  <a:p>
            <a:pPr algn="l">
              <a:spcAft>
                <a:spcPts val="0"/>
              </a:spcAft>
            </a:pPr>
            <a:endParaRPr lang="ru-RU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889018"/>
            <a:ext cx="5742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Лучшая организация торговли</a:t>
            </a:r>
          </a:p>
          <a:p>
            <a:pPr marL="531813" indent="-285750" algn="l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Республиканское дочернее унитарное предприятие по обеспечению нефтепродуктами «</a:t>
            </a:r>
            <a:r>
              <a:rPr lang="ru-RU" i="1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Белоруснефть</a:t>
            </a:r>
            <a:r>
              <a:rPr lang="ru-RU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 - </a:t>
            </a:r>
            <a:r>
              <a:rPr lang="ru-RU" i="1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Минскоблнефтепродукт</a:t>
            </a:r>
            <a:r>
              <a:rPr lang="ru-RU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» </a:t>
            </a:r>
            <a:br>
              <a:rPr lang="ru-RU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</a:br>
            <a:r>
              <a:rPr lang="ru-RU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(директор - Короткий Анатолий Иванович)</a:t>
            </a:r>
            <a:endParaRPr lang="ru-RU" b="0" i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3005498"/>
            <a:ext cx="3023984" cy="172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4902438"/>
            <a:ext cx="2957076" cy="17566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376" y="4869499"/>
            <a:ext cx="2699792" cy="17998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1539" y="4874061"/>
            <a:ext cx="2692949" cy="17952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57" y="1149572"/>
            <a:ext cx="3175575" cy="172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883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Система образования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74014" y="1187611"/>
            <a:ext cx="504056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</a:p>
          <a:p>
            <a:pPr marL="531813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3 500 человек</a:t>
            </a:r>
          </a:p>
          <a:p>
            <a:pPr marL="531813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6 отличников образования Республики Беларусь, 64 магистра, 52 бакалавра</a:t>
            </a:r>
          </a:p>
          <a:p>
            <a:pPr marL="531813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257 молодых специалистов</a:t>
            </a:r>
          </a:p>
          <a:p>
            <a:pPr algn="l">
              <a:spcAft>
                <a:spcPts val="0"/>
              </a:spcAft>
            </a:pPr>
            <a:endParaRPr lang="ru-RU" sz="1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Учебных заведений</a:t>
            </a:r>
          </a:p>
          <a:p>
            <a:pPr marL="450850" indent="-1841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</a:p>
          <a:p>
            <a:pPr marL="450850" indent="-1841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более 36 тысяч воспитанников и учащихся </a:t>
            </a:r>
          </a:p>
          <a:p>
            <a:pPr algn="l">
              <a:spcAft>
                <a:spcPts val="0"/>
              </a:spcAft>
            </a:pPr>
            <a:endParaRPr lang="ru-RU" sz="1600" i="1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</a:rPr>
              <a:t> </a:t>
            </a:r>
            <a:r>
              <a:rPr lang="ru-RU" sz="1600" b="0" dirty="0">
                <a:solidFill>
                  <a:srgbClr val="000000"/>
                </a:solidFill>
              </a:rPr>
              <a:t>В копилке учащихся и педагогов</a:t>
            </a:r>
          </a:p>
          <a:p>
            <a:pPr marL="531813" indent="-285750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124 международных диплома</a:t>
            </a:r>
          </a:p>
          <a:p>
            <a:pPr marL="531813" indent="-285750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47 республиканских дипломов</a:t>
            </a:r>
          </a:p>
          <a:p>
            <a:pPr marL="531813" indent="-285750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56 областных дипломов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600" b="0" dirty="0">
              <a:solidFill>
                <a:srgbClr val="000000"/>
              </a:solidFill>
            </a:endParaRPr>
          </a:p>
          <a:p>
            <a:pPr algn="l">
              <a:spcAft>
                <a:spcPts val="0"/>
              </a:spcAft>
            </a:pPr>
            <a:endParaRPr lang="ru-RU" sz="1600" b="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498" y="1187611"/>
            <a:ext cx="3330442" cy="1678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992" y="2866130"/>
            <a:ext cx="2909960" cy="1639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500" y="4505407"/>
            <a:ext cx="2596774" cy="1763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7290" y="5160993"/>
            <a:ext cx="2468485" cy="1695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5152447"/>
            <a:ext cx="2315790" cy="1736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55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Система образования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02328355"/>
              </p:ext>
            </p:extLst>
          </p:nvPr>
        </p:nvGraphicFramePr>
        <p:xfrm>
          <a:off x="-1044624" y="2202151"/>
          <a:ext cx="662473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500" l="0" r="100000">
                        <a14:backgroundMark x1="12000" y1="88500" x2="12000" y2="88500"/>
                        <a14:backgroundMark x1="93333" y1="90000" x2="93333" y2="90000"/>
                        <a14:backgroundMark x1="18000" y1="30500" x2="18000" y2="30500"/>
                        <a14:backgroundMark x1="87333" y1="33500" x2="87333" y2="33500"/>
                        <a14:backgroundMark x1="17333" y1="42000" x2="17333" y2="42000"/>
                        <a14:backgroundMark x1="86667" y1="43500" x2="86667" y2="43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70" y="1179923"/>
            <a:ext cx="766671" cy="10222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87624" y="1309599"/>
            <a:ext cx="37164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</a:rPr>
              <a:t>Нагрудным знаком «Отличник образования» </a:t>
            </a:r>
            <a:r>
              <a:rPr lang="ru-RU" b="0" dirty="0">
                <a:solidFill>
                  <a:srgbClr val="000000"/>
                </a:solidFill>
              </a:rPr>
              <a:t>награждены</a:t>
            </a:r>
            <a:endParaRPr lang="ru-RU" sz="1600" b="0" dirty="0">
              <a:solidFill>
                <a:srgbClr val="000000"/>
              </a:solidFill>
            </a:endParaRPr>
          </a:p>
          <a:p>
            <a:pPr algn="l">
              <a:spcAft>
                <a:spcPts val="0"/>
              </a:spcAft>
            </a:pPr>
            <a:endParaRPr lang="ru-RU" sz="1600" b="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9424" y="1593163"/>
            <a:ext cx="518457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Лучшие организации образования</a:t>
            </a:r>
          </a:p>
          <a:p>
            <a:pPr algn="l">
              <a:spcAft>
                <a:spcPts val="0"/>
              </a:spcAft>
            </a:pPr>
            <a:endParaRPr lang="ru-RU" sz="1600" b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учреждение образования «</a:t>
            </a:r>
            <a:r>
              <a:rPr lang="ru-RU" sz="1600" i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Озерцовская</a:t>
            </a:r>
            <a: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средняя школа» </a:t>
            </a:r>
            <a:b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(директор- Савицкий Виктор </a:t>
            </a:r>
            <a:r>
              <a:rPr lang="ru-RU" sz="1600" b="0" i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Франтишкович</a:t>
            </a:r>
            <a:r>
              <a:rPr lang="ru-RU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2730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учреждение образования «</a:t>
            </a:r>
            <a:r>
              <a:rPr lang="ru-RU" sz="1600" i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Колодищанский</a:t>
            </a:r>
            <a: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ясли-сад № 2» </a:t>
            </a:r>
            <a:r>
              <a:rPr lang="ru-RU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(заведующий – </a:t>
            </a:r>
            <a:r>
              <a:rPr lang="ru-RU" sz="1600" b="0" i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Комяк</a:t>
            </a:r>
            <a:r>
              <a:rPr lang="ru-RU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Татьяна Игоревна)</a:t>
            </a:r>
            <a:endParaRPr lang="ru-RU" sz="1600" b="0" i="1" dirty="0">
              <a:solidFill>
                <a:srgbClr val="000000"/>
              </a:solidFill>
            </a:endParaRPr>
          </a:p>
          <a:p>
            <a:pPr algn="l">
              <a:spcAft>
                <a:spcPts val="0"/>
              </a:spcAft>
            </a:pPr>
            <a:endParaRPr lang="ru-RU" sz="1600" b="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3068960"/>
            <a:ext cx="1951314" cy="1028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7029" y="5301208"/>
            <a:ext cx="1944216" cy="1286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7368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Система здравоохранения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989323" y="1102409"/>
            <a:ext cx="40215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Проведены строительные и ремонтные работы</a:t>
            </a:r>
          </a:p>
          <a:p>
            <a:pPr marL="625475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приемного отделения Минской центральной районной клинической больницы</a:t>
            </a:r>
          </a:p>
          <a:p>
            <a:pPr marL="339725" algn="l">
              <a:spcAft>
                <a:spcPts val="0"/>
              </a:spcAft>
            </a:pPr>
            <a:endParaRPr lang="ru-RU" sz="1600" i="1" dirty="0">
              <a:solidFill>
                <a:srgbClr val="00000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Начаты работы</a:t>
            </a:r>
          </a:p>
          <a:p>
            <a:pPr marL="625475" indent="-285750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по строительству поликлинического корпуса мощностью 800 посещений в смену в </a:t>
            </a:r>
            <a:r>
              <a:rPr lang="ru-RU" sz="1600" i="1" dirty="0" err="1">
                <a:solidFill>
                  <a:srgbClr val="000000"/>
                </a:solidFill>
              </a:rPr>
              <a:t>д.Боровляны</a:t>
            </a:r>
            <a:endParaRPr lang="ru-RU" sz="1600" i="1" dirty="0">
              <a:solidFill>
                <a:srgbClr val="000000"/>
              </a:solidFill>
            </a:endParaRPr>
          </a:p>
          <a:p>
            <a:pPr marL="625475" indent="-285750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по строительству поликлиники в </a:t>
            </a:r>
            <a:r>
              <a:rPr lang="ru-RU" sz="1600" i="1" dirty="0" err="1">
                <a:solidFill>
                  <a:srgbClr val="000000"/>
                </a:solidFill>
              </a:rPr>
              <a:t>аг.Озерцо</a:t>
            </a:r>
            <a:r>
              <a:rPr lang="ru-RU" sz="1600" i="1" dirty="0">
                <a:solidFill>
                  <a:srgbClr val="000000"/>
                </a:solidFill>
              </a:rPr>
              <a:t> на 200 посещений в смену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914" y="2869425"/>
            <a:ext cx="2381250" cy="1773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248" y="1255526"/>
            <a:ext cx="2847681" cy="1528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865487"/>
            <a:ext cx="2386934" cy="1790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050" y="4989441"/>
            <a:ext cx="3096344" cy="1742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4981969"/>
            <a:ext cx="3096344" cy="1749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279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Система здравоохранения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475656" y="5453731"/>
            <a:ext cx="60752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tabLst>
                <a:tab pos="444500" algn="l"/>
              </a:tabLst>
            </a:pPr>
            <a:r>
              <a:rPr lang="ru-RU" sz="1600" b="0" dirty="0">
                <a:solidFill>
                  <a:srgbClr val="000000"/>
                </a:solidFill>
              </a:rPr>
              <a:t>Лучшая организация здравоохранения</a:t>
            </a:r>
          </a:p>
          <a:p>
            <a:pPr marL="538163" indent="-179388" algn="l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0000"/>
                </a:solidFill>
              </a:rPr>
              <a:t>Учреждение здравоохранения «Минская центральная районная клиническая больница» </a:t>
            </a:r>
            <a:br>
              <a:rPr lang="ru-RU" sz="1600" i="1" dirty="0">
                <a:solidFill>
                  <a:srgbClr val="000000"/>
                </a:solidFill>
              </a:rPr>
            </a:br>
            <a:r>
              <a:rPr lang="ru-RU" sz="1600" b="0" i="1" dirty="0">
                <a:solidFill>
                  <a:srgbClr val="000000"/>
                </a:solidFill>
              </a:rPr>
              <a:t>(главный врач - </a:t>
            </a:r>
            <a:r>
              <a:rPr lang="ru-RU" sz="1600" b="0" i="1" dirty="0" err="1">
                <a:solidFill>
                  <a:srgbClr val="000000"/>
                </a:solidFill>
              </a:rPr>
              <a:t>Барсамян</a:t>
            </a:r>
            <a:r>
              <a:rPr lang="ru-RU" sz="1600" b="0" i="1" dirty="0">
                <a:solidFill>
                  <a:srgbClr val="000000"/>
                </a:solidFill>
              </a:rPr>
              <a:t> Гарик </a:t>
            </a:r>
            <a:r>
              <a:rPr lang="ru-RU" sz="1600" b="0" i="1" dirty="0" err="1">
                <a:solidFill>
                  <a:srgbClr val="000000"/>
                </a:solidFill>
              </a:rPr>
              <a:t>Тариелович</a:t>
            </a:r>
            <a:r>
              <a:rPr lang="ru-RU" sz="1600" b="0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06" y="5284958"/>
            <a:ext cx="1248321" cy="1511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6296" y="5284958"/>
            <a:ext cx="1835696" cy="1376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Текст 23"/>
          <p:cNvSpPr txBox="1">
            <a:spLocks/>
          </p:cNvSpPr>
          <p:nvPr/>
        </p:nvSpPr>
        <p:spPr bwMode="black">
          <a:xfrm>
            <a:off x="1257640" y="1071143"/>
            <a:ext cx="7380312" cy="152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</a:rPr>
              <a:t>Медалью «За трудовые заслуги» </a:t>
            </a:r>
            <a:r>
              <a:rPr lang="ru-RU" sz="1800" b="0" dirty="0">
                <a:solidFill>
                  <a:srgbClr val="000000"/>
                </a:solidFill>
              </a:rPr>
              <a:t>награждена </a:t>
            </a:r>
            <a:r>
              <a:rPr lang="ru-RU" sz="1800" b="0" i="1" dirty="0">
                <a:solidFill>
                  <a:srgbClr val="000000"/>
                </a:solidFill>
              </a:rPr>
              <a:t>главный врач учреждения здравоохранения «Медико-реабилитационная экспертная комиссия Минской области»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1800" i="1" dirty="0">
                <a:solidFill>
                  <a:srgbClr val="000000"/>
                </a:solidFill>
              </a:rPr>
              <a:t>Слипченко Эвелина Геннадьевна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4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22" y="1057760"/>
            <a:ext cx="1446835" cy="14468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15617" y="2453177"/>
            <a:ext cx="633670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Почетного звания «Заслуженный врач Республики Беларусь» </a:t>
            </a:r>
            <a:r>
              <a:rPr lang="ru-RU" sz="1600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удостоены</a:t>
            </a:r>
          </a:p>
          <a:p>
            <a:pPr marL="285750" indent="-28575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врач-</a:t>
            </a:r>
            <a:r>
              <a:rPr lang="ru-RU" sz="1600" b="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оториноларинголог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учреждения здравоохранения «Минская областная детская клиническая больница» </a:t>
            </a:r>
            <a:r>
              <a:rPr lang="ru-RU" sz="160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Корженевич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Елена Ивановна</a:t>
            </a:r>
          </a:p>
          <a:p>
            <a:pPr marL="285750" indent="-28575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государственного учреждения «Республиканский научно-практический центр онкологии и медицинской радиологии имени </a:t>
            </a:r>
            <a:r>
              <a:rPr lang="ru-RU" sz="1600" b="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Н.Н.Александрова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Кохнюк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Виктор Тихонович</a:t>
            </a:r>
            <a:endParaRPr lang="ru-RU" sz="1600" i="1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129" y="2594479"/>
            <a:ext cx="849476" cy="21944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097" y="3630703"/>
            <a:ext cx="1432774" cy="1432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2097" y="2579919"/>
            <a:ext cx="1432774" cy="947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4107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8162" y="301494"/>
            <a:ext cx="5365838" cy="6027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88640"/>
            <a:ext cx="1320147" cy="15841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810" y="1988840"/>
            <a:ext cx="31683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экономике занято 159 тысяч человек</a:t>
            </a:r>
          </a:p>
          <a:p>
            <a:pPr algn="l"/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20 тысяч субъектов хозяйствования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7125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Социальная и культурная сфера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59448" y="5243716"/>
            <a:ext cx="4694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</a:tabLst>
            </a:pPr>
            <a:r>
              <a:rPr lang="ru-RU" sz="1600" b="0" dirty="0">
                <a:solidFill>
                  <a:srgbClr val="000000"/>
                </a:solidFill>
              </a:rPr>
              <a:t>Лучшая организация культуры</a:t>
            </a:r>
          </a:p>
          <a:p>
            <a:pPr algn="ctr"/>
            <a:r>
              <a:rPr lang="ru-RU" sz="1600" i="1" dirty="0">
                <a:solidFill>
                  <a:srgbClr val="000000"/>
                </a:solidFill>
              </a:rPr>
              <a:t>Филиал «Сельский дом культуры </a:t>
            </a:r>
            <a:r>
              <a:rPr lang="ru-RU" sz="1600" i="1" dirty="0" err="1">
                <a:solidFill>
                  <a:srgbClr val="000000"/>
                </a:solidFill>
              </a:rPr>
              <a:t>аг.Лесной</a:t>
            </a:r>
            <a:r>
              <a:rPr lang="ru-RU" sz="1600" i="1" dirty="0">
                <a:solidFill>
                  <a:srgbClr val="000000"/>
                </a:solidFill>
              </a:rPr>
              <a:t>» учреждения «Минский районный центр культуры» </a:t>
            </a:r>
            <a:br>
              <a:rPr lang="ru-RU" sz="1600" i="1" dirty="0">
                <a:solidFill>
                  <a:srgbClr val="000000"/>
                </a:solidFill>
              </a:rPr>
            </a:br>
            <a:r>
              <a:rPr lang="ru-RU" sz="1600" b="0" i="1" dirty="0">
                <a:solidFill>
                  <a:srgbClr val="000000"/>
                </a:solidFill>
              </a:rPr>
              <a:t>(директор - </a:t>
            </a:r>
            <a:r>
              <a:rPr lang="ru-RU" sz="1600" b="0" i="1" dirty="0" err="1">
                <a:solidFill>
                  <a:srgbClr val="000000"/>
                </a:solidFill>
              </a:rPr>
              <a:t>Нестерович</a:t>
            </a:r>
            <a:r>
              <a:rPr lang="ru-RU" sz="1600" b="0" i="1" dirty="0">
                <a:solidFill>
                  <a:srgbClr val="000000"/>
                </a:solidFill>
              </a:rPr>
              <a:t> Татьяна Николаевна)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04880" y="1027829"/>
            <a:ext cx="6336704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Проведено </a:t>
            </a:r>
          </a:p>
          <a:p>
            <a:pPr marL="339725" algn="l">
              <a:spcAft>
                <a:spcPts val="0"/>
              </a:spcAft>
            </a:pPr>
            <a:r>
              <a:rPr lang="be-BY" sz="1600" i="1" dirty="0">
                <a:solidFill>
                  <a:srgbClr val="000000"/>
                </a:solidFill>
              </a:rPr>
              <a:t>более 6000 мероприятий</a:t>
            </a:r>
            <a:br>
              <a:rPr lang="be-BY" sz="1600" i="1" dirty="0">
                <a:solidFill>
                  <a:srgbClr val="000000"/>
                </a:solidFill>
              </a:rPr>
            </a:br>
            <a:r>
              <a:rPr lang="be-BY" sz="1600" b="0" i="1" dirty="0">
                <a:solidFill>
                  <a:srgbClr val="000000"/>
                </a:solidFill>
              </a:rPr>
              <a:t>(посетило 16 248 человек)</a:t>
            </a: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be-BY" sz="1600" b="0" dirty="0">
                <a:solidFill>
                  <a:srgbClr val="000000"/>
                </a:solidFill>
              </a:rPr>
              <a:t>Приняли участие в</a:t>
            </a:r>
            <a:endParaRPr lang="ru-RU" sz="1600" b="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 algn="l">
              <a:spcAft>
                <a:spcPts val="0"/>
              </a:spcAft>
            </a:pPr>
            <a: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66 </a:t>
            </a:r>
            <a:r>
              <a:rPr lang="be-BY" sz="1600" i="1" dirty="0">
                <a:solidFill>
                  <a:srgbClr val="000000"/>
                </a:solidFill>
              </a:rPr>
              <a:t>международных культурных </a:t>
            </a:r>
            <a:br>
              <a:rPr lang="be-BY" sz="1600" i="1" dirty="0">
                <a:solidFill>
                  <a:srgbClr val="000000"/>
                </a:solidFill>
              </a:rPr>
            </a:br>
            <a:r>
              <a:rPr lang="be-BY" sz="1600" i="1" dirty="0">
                <a:solidFill>
                  <a:srgbClr val="000000"/>
                </a:solidFill>
              </a:rPr>
              <a:t>мероприятиях и конкурсах</a:t>
            </a:r>
            <a:endParaRPr lang="ru-RU" sz="1600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be-BY" sz="1600" b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Работает</a:t>
            </a:r>
          </a:p>
          <a:p>
            <a:pPr marL="625475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e-BY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29 публичных библиотек</a:t>
            </a:r>
            <a:br>
              <a:rPr lang="be-BY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e-BY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(пользуются 24 199 человек)</a:t>
            </a:r>
            <a:endParaRPr lang="be-BY" sz="1600" i="1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5475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e-BY" sz="160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33 любительских коллектива</a:t>
            </a:r>
            <a:br>
              <a:rPr lang="be-BY" sz="1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e-BY" sz="1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r>
              <a:rPr lang="ru-RU" sz="1600" b="0" i="1" dirty="0">
                <a:solidFill>
                  <a:srgbClr val="000000"/>
                </a:solidFill>
              </a:rPr>
              <a:t>«</a:t>
            </a:r>
            <a:r>
              <a:rPr lang="be-BY" sz="1600" b="0" i="1" dirty="0">
                <a:solidFill>
                  <a:srgbClr val="000000"/>
                </a:solidFill>
              </a:rPr>
              <a:t>Заслуженный</a:t>
            </a:r>
            <a:r>
              <a:rPr lang="ru-RU" sz="1600" b="0" i="1" dirty="0">
                <a:solidFill>
                  <a:srgbClr val="000000"/>
                </a:solidFill>
              </a:rPr>
              <a:t>» </a:t>
            </a:r>
            <a:r>
              <a:rPr lang="be-BY" sz="1600" b="0" i="1" dirty="0">
                <a:solidFill>
                  <a:srgbClr val="000000"/>
                </a:solidFill>
              </a:rPr>
              <a:t>- 1</a:t>
            </a:r>
            <a:br>
              <a:rPr lang="be-BY" sz="1600" b="0" i="1" dirty="0">
                <a:solidFill>
                  <a:srgbClr val="000000"/>
                </a:solidFill>
              </a:rPr>
            </a:br>
            <a:r>
              <a:rPr lang="be-BY" sz="1600" b="0" i="1" dirty="0">
                <a:solidFill>
                  <a:srgbClr val="000000"/>
                </a:solidFill>
              </a:rPr>
              <a:t>                        </a:t>
            </a:r>
            <a:r>
              <a:rPr lang="ru-RU" sz="1600" b="0" i="1" dirty="0">
                <a:solidFill>
                  <a:srgbClr val="000000"/>
                </a:solidFill>
              </a:rPr>
              <a:t>«</a:t>
            </a:r>
            <a:r>
              <a:rPr lang="be-BY" sz="1600" b="0" i="1" dirty="0">
                <a:solidFill>
                  <a:srgbClr val="000000"/>
                </a:solidFill>
              </a:rPr>
              <a:t>Народный</a:t>
            </a:r>
            <a:r>
              <a:rPr lang="ru-RU" sz="1600" b="0" i="1" dirty="0">
                <a:solidFill>
                  <a:srgbClr val="000000"/>
                </a:solidFill>
              </a:rPr>
              <a:t>» </a:t>
            </a:r>
            <a:r>
              <a:rPr lang="be-BY" sz="1600" b="0" i="1" dirty="0">
                <a:solidFill>
                  <a:srgbClr val="000000"/>
                </a:solidFill>
              </a:rPr>
              <a:t>- 28</a:t>
            </a:r>
            <a:br>
              <a:rPr lang="be-BY" sz="1600" b="0" i="1" dirty="0">
                <a:solidFill>
                  <a:srgbClr val="000000"/>
                </a:solidFill>
              </a:rPr>
            </a:br>
            <a:r>
              <a:rPr lang="be-BY" sz="1600" b="0" i="1" dirty="0">
                <a:solidFill>
                  <a:srgbClr val="000000"/>
                </a:solidFill>
              </a:rPr>
              <a:t>                        </a:t>
            </a:r>
            <a:r>
              <a:rPr lang="ru-RU" sz="1600" b="0" i="1" dirty="0">
                <a:solidFill>
                  <a:srgbClr val="000000"/>
                </a:solidFill>
              </a:rPr>
              <a:t>«</a:t>
            </a:r>
            <a:r>
              <a:rPr lang="be-BY" sz="1600" b="0" i="1" dirty="0">
                <a:solidFill>
                  <a:srgbClr val="000000"/>
                </a:solidFill>
              </a:rPr>
              <a:t>Образцовый</a:t>
            </a:r>
            <a:r>
              <a:rPr lang="ru-RU" sz="1600" b="0" i="1" dirty="0">
                <a:solidFill>
                  <a:srgbClr val="000000"/>
                </a:solidFill>
              </a:rPr>
              <a:t>» - 4</a:t>
            </a:r>
          </a:p>
          <a:p>
            <a:pPr marL="625475" indent="-28575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b="0" i="1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1324388"/>
            <a:ext cx="1109794" cy="16646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4308" y="1263309"/>
            <a:ext cx="2766485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Медалью Франциска Скорины </a:t>
            </a:r>
            <a:r>
              <a:rPr lang="ru-RU" sz="1600" b="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награждена 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председатель общественного объединения «Союз писателей Беларуси» 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Быкова Светлана Анатольевна</a:t>
            </a:r>
            <a:endParaRPr lang="ru-RU" sz="1600" i="1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46" y="1268760"/>
            <a:ext cx="1222729" cy="2048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4683" y="5147062"/>
            <a:ext cx="2061391" cy="1510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017" y="5270836"/>
            <a:ext cx="2456160" cy="1478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670590"/>
            <a:ext cx="2664852" cy="1457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2413" y="3642634"/>
            <a:ext cx="1527226" cy="1461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686" y="3656228"/>
            <a:ext cx="2120356" cy="1412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821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84860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Исполнительная власть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64762" y="1352770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</a:rPr>
              <a:t>Лучший сельский совет депутатов </a:t>
            </a:r>
          </a:p>
          <a:p>
            <a:pPr marL="623888" indent="-358775" algn="l">
              <a:buFont typeface="Arial" panose="020B0604020202020204" pitchFamily="34" charset="0"/>
              <a:buChar char="•"/>
            </a:pPr>
            <a:r>
              <a:rPr lang="ru-RU" i="1" dirty="0" err="1">
                <a:solidFill>
                  <a:srgbClr val="000000"/>
                </a:solidFill>
              </a:rPr>
              <a:t>Папернянский</a:t>
            </a:r>
            <a:r>
              <a:rPr lang="ru-RU" i="1" dirty="0">
                <a:solidFill>
                  <a:srgbClr val="000000"/>
                </a:solidFill>
              </a:rPr>
              <a:t> сельский исполнительный комитет </a:t>
            </a:r>
            <a:r>
              <a:rPr lang="ru-RU" b="0" i="1" dirty="0">
                <a:solidFill>
                  <a:srgbClr val="000000"/>
                </a:solidFill>
              </a:rPr>
              <a:t>(председатель Сахарова Анна Александровна)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247204"/>
            <a:ext cx="2139597" cy="28527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2676855"/>
            <a:ext cx="2376264" cy="26225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656" y="4244795"/>
            <a:ext cx="3804427" cy="1969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2092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609"/>
            <a:ext cx="7560840" cy="1066800"/>
          </a:xfrm>
        </p:spPr>
        <p:txBody>
          <a:bodyPr/>
          <a:lstStyle/>
          <a:p>
            <a:pPr algn="r"/>
            <a:r>
              <a:rPr lang="ru-RU" sz="3600" i="1" dirty="0">
                <a:solidFill>
                  <a:srgbClr val="000000"/>
                </a:solidFill>
              </a:rPr>
              <a:t>Спорт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283968" y="1340768"/>
            <a:ext cx="3379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</a:rPr>
              <a:t>Развивается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i="1" dirty="0">
                <a:solidFill>
                  <a:srgbClr val="000000"/>
                </a:solidFill>
              </a:rPr>
              <a:t>27 видов спорта</a:t>
            </a:r>
            <a:endParaRPr lang="ru-RU" b="0" i="1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2426348"/>
            <a:ext cx="612068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Почетное звания «Заслуженный тренер Республики Беларусь»</a:t>
            </a:r>
          </a:p>
          <a:p>
            <a:pPr marL="444500" algn="l">
              <a:lnSpc>
                <a:spcPct val="115000"/>
              </a:lnSpc>
              <a:spcAft>
                <a:spcPts val="0"/>
              </a:spcAft>
            </a:pPr>
            <a:r>
              <a:rPr lang="ru-RU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главный тренер национальной команды Республики Беларусь по академической гребле </a:t>
            </a:r>
            <a:br>
              <a:rPr lang="ru-RU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Родионов Юрий Васильевич </a:t>
            </a:r>
            <a:endParaRPr lang="ru-RU" i="1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74" y="1340768"/>
            <a:ext cx="1805969" cy="2708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462442"/>
            <a:ext cx="3534163" cy="2291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984" y="4462442"/>
            <a:ext cx="3539952" cy="2291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5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/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3385" y="0"/>
            <a:ext cx="10550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/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568" y="-29601"/>
            <a:ext cx="10957665" cy="688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/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8660" y="-20145"/>
            <a:ext cx="9760560" cy="68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1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/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5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/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4544" y="0"/>
            <a:ext cx="10651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4537007" y="1124744"/>
            <a:ext cx="4320480" cy="1224136"/>
          </a:xfrm>
        </p:spPr>
        <p:txBody>
          <a:bodyPr/>
          <a:lstStyle/>
          <a:p>
            <a:pPr algn="ctr"/>
            <a:r>
              <a:rPr lang="be-BY" b="1" dirty="0">
                <a:solidFill>
                  <a:srgbClr val="000000"/>
                </a:solidFill>
              </a:rPr>
              <a:t>По уровню заработной платы район находится </a:t>
            </a:r>
            <a:br>
              <a:rPr lang="be-BY" b="1" dirty="0">
                <a:solidFill>
                  <a:srgbClr val="000000"/>
                </a:solidFill>
              </a:rPr>
            </a:br>
            <a:r>
              <a:rPr lang="be-BY" b="1" dirty="0">
                <a:solidFill>
                  <a:srgbClr val="000000"/>
                </a:solidFill>
              </a:rPr>
              <a:t>на </a:t>
            </a:r>
            <a:r>
              <a:rPr lang="be-BY" b="1" dirty="0">
                <a:solidFill>
                  <a:srgbClr val="FF0000"/>
                </a:solidFill>
              </a:rPr>
              <a:t>2 месте </a:t>
            </a:r>
            <a:r>
              <a:rPr lang="be-BY" b="1" dirty="0">
                <a:solidFill>
                  <a:srgbClr val="000000"/>
                </a:solidFill>
              </a:rPr>
              <a:t>в области</a:t>
            </a:r>
            <a:endParaRPr lang="en-US" altLang="ru-RU" b="1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84" y="116632"/>
            <a:ext cx="720000" cy="864000"/>
          </a:xfrm>
          <a:prstGeom prst="rect">
            <a:avLst/>
          </a:prstGeom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3105965"/>
              </p:ext>
            </p:extLst>
          </p:nvPr>
        </p:nvGraphicFramePr>
        <p:xfrm>
          <a:off x="80790" y="2348880"/>
          <a:ext cx="442849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gray">
          <a:xfrm>
            <a:off x="1066800" y="53811"/>
            <a:ext cx="8077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50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ru-RU" sz="3600" dirty="0">
                <a:solidFill>
                  <a:srgbClr val="000000"/>
                </a:solidFill>
              </a:rPr>
              <a:t>Обеспечение стабильного роста заработной платы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92" y="1137165"/>
            <a:ext cx="4585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Реальные денежные доходы населения </a:t>
            </a:r>
            <a:br>
              <a:rPr lang="ru-RU" sz="20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выросли в отчетном году на </a:t>
            </a:r>
            <a:r>
              <a:rPr lang="ru-RU" sz="20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4,6%</a:t>
            </a:r>
            <a:r>
              <a:rPr lang="ru-RU" sz="20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583197"/>
              </p:ext>
            </p:extLst>
          </p:nvPr>
        </p:nvGraphicFramePr>
        <p:xfrm>
          <a:off x="-540569" y="1311929"/>
          <a:ext cx="5256585" cy="3432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34631" y="9792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Промышленность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729" y="1232556"/>
            <a:ext cx="2016224" cy="134414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8641" y="4365104"/>
            <a:ext cx="2322781" cy="12960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729" y="5426279"/>
            <a:ext cx="2016000" cy="117107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62" y="3416534"/>
            <a:ext cx="2052000" cy="134406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418" y="2204864"/>
            <a:ext cx="2052000" cy="13680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3694179" y="1184003"/>
            <a:ext cx="5593106" cy="477772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800" dirty="0"/>
              <a:t>Объем производства </a:t>
            </a:r>
            <a:br>
              <a:rPr lang="ru-RU" sz="1800" dirty="0"/>
            </a:br>
            <a:r>
              <a:rPr lang="ru-RU" sz="1800" b="1" i="1" dirty="0"/>
              <a:t>более 4 000 000 000 рублей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800" dirty="0"/>
              <a:t>Удельный вес района в объеме промышленного производства области -</a:t>
            </a:r>
            <a:r>
              <a:rPr lang="ru-RU" sz="1800" b="1" i="1" dirty="0"/>
              <a:t>18,6%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800" dirty="0"/>
              <a:t>Внешняя торговля</a:t>
            </a:r>
          </a:p>
          <a:p>
            <a:pPr marL="625475" indent="-266700">
              <a:buFont typeface="Arial" panose="020B0604020202020204" pitchFamily="34" charset="0"/>
              <a:buChar char="•"/>
            </a:pPr>
            <a:r>
              <a:rPr lang="ru-RU" sz="1800" b="1" i="1" dirty="0"/>
              <a:t>165 стран</a:t>
            </a:r>
          </a:p>
          <a:p>
            <a:pPr marL="625475" indent="-266700">
              <a:buFont typeface="Arial" panose="020B0604020202020204" pitchFamily="34" charset="0"/>
              <a:buChar char="•"/>
            </a:pPr>
            <a:r>
              <a:rPr lang="ru-RU" sz="1800" b="1" i="1" dirty="0"/>
              <a:t>128 стран – экспорт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800" dirty="0"/>
              <a:t>Наибольшего темпа роста </a:t>
            </a:r>
            <a:br>
              <a:rPr lang="ru-RU" sz="1800" dirty="0"/>
            </a:br>
            <a:r>
              <a:rPr lang="ru-RU" sz="1800" dirty="0"/>
              <a:t>предприятия, выпускающие</a:t>
            </a:r>
          </a:p>
          <a:p>
            <a:pPr marL="625475" indent="-266700">
              <a:buFont typeface="Arial" panose="020B0604020202020204" pitchFamily="34" charset="0"/>
              <a:buChar char="•"/>
            </a:pPr>
            <a:r>
              <a:rPr lang="ru-RU" sz="1800" b="1" i="1" dirty="0"/>
              <a:t>продукты питания</a:t>
            </a:r>
          </a:p>
          <a:p>
            <a:pPr marL="625475" indent="-266700">
              <a:buFont typeface="Arial" panose="020B0604020202020204" pitchFamily="34" charset="0"/>
              <a:buChar char="•"/>
            </a:pPr>
            <a:r>
              <a:rPr lang="ru-RU" sz="1800" b="1" i="1" dirty="0"/>
              <a:t>металлические, резиновые, пластмассовые изделия, изделия из дерева и бумаги </a:t>
            </a:r>
          </a:p>
          <a:p>
            <a:pPr marL="625475" indent="-266700">
              <a:buFont typeface="Arial" panose="020B0604020202020204" pitchFamily="34" charset="0"/>
              <a:buChar char="•"/>
            </a:pPr>
            <a:r>
              <a:rPr lang="ru-RU" sz="1800" b="1" i="1" dirty="0"/>
              <a:t>производство химических продуктов </a:t>
            </a:r>
          </a:p>
          <a:p>
            <a:pPr marL="625475" indent="-266700">
              <a:buFont typeface="Arial" panose="020B0604020202020204" pitchFamily="34" charset="0"/>
              <a:buChar char="•"/>
            </a:pPr>
            <a:r>
              <a:rPr lang="ru-RU" sz="1800" b="1" i="1" dirty="0"/>
              <a:t>транспортные средства</a:t>
            </a:r>
          </a:p>
          <a:p>
            <a:pPr marL="358775" indent="-358775">
              <a:buFont typeface="Wingdings" panose="05000000000000000000" pitchFamily="2" charset="2"/>
              <a:buChar char="ü"/>
            </a:pPr>
            <a:r>
              <a:rPr lang="ru-RU" sz="1800" dirty="0"/>
              <a:t>Прирост промышленного производства в фактических ценах</a:t>
            </a:r>
            <a:br>
              <a:rPr lang="ru-RU" sz="1800" dirty="0"/>
            </a:br>
            <a:r>
              <a:rPr lang="ru-RU" sz="1800" b="1" i="1" dirty="0"/>
              <a:t>47 предприятий из 61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38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474" y="790267"/>
            <a:ext cx="2599275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009" y="5394226"/>
            <a:ext cx="2980122" cy="1064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4" name="Группа 13"/>
          <p:cNvGrpSpPr/>
          <p:nvPr/>
        </p:nvGrpSpPr>
        <p:grpSpPr>
          <a:xfrm>
            <a:off x="4011621" y="4658555"/>
            <a:ext cx="1924887" cy="1800000"/>
            <a:chOff x="4747285" y="484786"/>
            <a:chExt cx="2382521" cy="225864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7286" y="484786"/>
              <a:ext cx="2382520" cy="6954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7285" y="1158084"/>
              <a:ext cx="2382520" cy="15853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1127" y="3282614"/>
            <a:ext cx="2779004" cy="1661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474" y="2798057"/>
            <a:ext cx="2335278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7860" y="879991"/>
            <a:ext cx="2367809" cy="2074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8" name="Текст 23"/>
          <p:cNvSpPr txBox="1">
            <a:spLocks/>
          </p:cNvSpPr>
          <p:nvPr/>
        </p:nvSpPr>
        <p:spPr bwMode="black">
          <a:xfrm>
            <a:off x="46300" y="1083759"/>
            <a:ext cx="3854210" cy="477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>
                <a:solidFill>
                  <a:srgbClr val="000000"/>
                </a:solidFill>
              </a:rPr>
              <a:t>Существенный вклад в наращивание объемов промышленной продукции района внесли:</a:t>
            </a:r>
            <a:endParaRPr lang="ru-RU" sz="1600" b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общество с ограниченной ответственностью «</a:t>
            </a:r>
            <a:r>
              <a:rPr lang="ru-RU" sz="1600" b="0" dirty="0" err="1">
                <a:solidFill>
                  <a:srgbClr val="000000"/>
                </a:solidFill>
              </a:rPr>
              <a:t>ПромитасТрейд</a:t>
            </a:r>
            <a:r>
              <a:rPr lang="ru-RU" sz="1600" b="0" dirty="0">
                <a:solidFill>
                  <a:srgbClr val="000000"/>
                </a:solidFill>
              </a:rPr>
              <a:t>» (182,3%)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открытое акционерное общество «</a:t>
            </a:r>
            <a:r>
              <a:rPr lang="ru-RU" sz="1600" b="0" dirty="0" err="1">
                <a:solidFill>
                  <a:srgbClr val="000000"/>
                </a:solidFill>
              </a:rPr>
              <a:t>Белвторчермет</a:t>
            </a:r>
            <a:r>
              <a:rPr lang="ru-RU" sz="1600" b="0" dirty="0">
                <a:solidFill>
                  <a:srgbClr val="000000"/>
                </a:solidFill>
              </a:rPr>
              <a:t>» (166,9%)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общество с ограниченной ответственность «Ю-Пласт Бел» (157,6%)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унитарное предприятие «</a:t>
            </a:r>
            <a:r>
              <a:rPr lang="ru-RU" sz="1600" b="0" dirty="0" err="1">
                <a:solidFill>
                  <a:srgbClr val="000000"/>
                </a:solidFill>
              </a:rPr>
              <a:t>Скайппрофиль</a:t>
            </a:r>
            <a:r>
              <a:rPr lang="ru-RU" sz="1600" b="0" dirty="0">
                <a:solidFill>
                  <a:srgbClr val="000000"/>
                </a:solidFill>
              </a:rPr>
              <a:t>» (150,2%)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общество с ограниченной ответственностью «</a:t>
            </a:r>
            <a:r>
              <a:rPr lang="ru-RU" sz="1600" b="0" dirty="0" err="1">
                <a:solidFill>
                  <a:srgbClr val="000000"/>
                </a:solidFill>
              </a:rPr>
              <a:t>Алютех</a:t>
            </a:r>
            <a:r>
              <a:rPr lang="ru-RU" sz="1600" b="0" dirty="0">
                <a:solidFill>
                  <a:srgbClr val="000000"/>
                </a:solidFill>
              </a:rPr>
              <a:t> Воротные системы» (149,4%)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 открытое акционерное общество «</a:t>
            </a:r>
            <a:r>
              <a:rPr lang="ru-RU" sz="1600" b="0" dirty="0" err="1">
                <a:solidFill>
                  <a:srgbClr val="000000"/>
                </a:solidFill>
              </a:rPr>
              <a:t>Белцветмет</a:t>
            </a:r>
            <a:r>
              <a:rPr lang="ru-RU" sz="1600" b="0" dirty="0">
                <a:solidFill>
                  <a:srgbClr val="000000"/>
                </a:solidFill>
              </a:rPr>
              <a:t>» (149,1%)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0" dirty="0">
                <a:solidFill>
                  <a:srgbClr val="000000"/>
                </a:solidFill>
              </a:rPr>
              <a:t>общество с ограниченной ответственностью «</a:t>
            </a:r>
            <a:r>
              <a:rPr lang="ru-RU" sz="1600" b="0" dirty="0" err="1">
                <a:solidFill>
                  <a:srgbClr val="000000"/>
                </a:solidFill>
              </a:rPr>
              <a:t>Алютех</a:t>
            </a:r>
            <a:r>
              <a:rPr lang="ru-RU" sz="1600" b="0" dirty="0">
                <a:solidFill>
                  <a:srgbClr val="000000"/>
                </a:solidFill>
              </a:rPr>
              <a:t> Инкорпорейтед» (141,1%)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76997" y="-1379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Промышленность</a:t>
            </a:r>
          </a:p>
        </p:txBody>
      </p:sp>
    </p:spTree>
    <p:extLst>
      <p:ext uri="{BB962C8B-B14F-4D97-AF65-F5344CB8AC3E}">
        <p14:creationId xmlns:p14="http://schemas.microsoft.com/office/powerpoint/2010/main" val="10002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8" name="Текст 23"/>
          <p:cNvSpPr txBox="1">
            <a:spLocks/>
          </p:cNvSpPr>
          <p:nvPr/>
        </p:nvSpPr>
        <p:spPr bwMode="black">
          <a:xfrm>
            <a:off x="2483768" y="1340768"/>
            <a:ext cx="388843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</a:rPr>
              <a:t>Медалью «За трудовые заслуги» награжден генеральный директор ОАО «</a:t>
            </a:r>
            <a:r>
              <a:rPr lang="ru-RU" sz="1800" b="0" dirty="0" err="1">
                <a:solidFill>
                  <a:srgbClr val="000000"/>
                </a:solidFill>
              </a:rPr>
              <a:t>Белвторчермет</a:t>
            </a:r>
            <a:r>
              <a:rPr lang="ru-RU" sz="1800" b="0" dirty="0">
                <a:solidFill>
                  <a:srgbClr val="000000"/>
                </a:solidFill>
              </a:rPr>
              <a:t>» </a:t>
            </a:r>
          </a:p>
          <a:p>
            <a:pPr marL="0" indent="0" algn="ctr">
              <a:buNone/>
            </a:pPr>
            <a:br>
              <a:rPr lang="ru-RU" sz="1800" b="0" dirty="0">
                <a:solidFill>
                  <a:srgbClr val="000000"/>
                </a:solidFill>
              </a:rPr>
            </a:br>
            <a:r>
              <a:rPr lang="ru-RU" sz="1800" i="1" dirty="0" err="1">
                <a:solidFill>
                  <a:srgbClr val="000000"/>
                </a:solidFill>
              </a:rPr>
              <a:t>Аношко</a:t>
            </a:r>
            <a:r>
              <a:rPr lang="ru-RU" sz="1800" i="1" dirty="0">
                <a:solidFill>
                  <a:srgbClr val="000000"/>
                </a:solidFill>
              </a:rPr>
              <a:t> Алексей Дмитриевич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1800" b="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34631" y="9792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Промышленность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1208561"/>
            <a:ext cx="1642069" cy="2107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4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822" y="1124744"/>
            <a:ext cx="1947809" cy="1947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3507" y="3189709"/>
            <a:ext cx="534761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Лучшими организациями промышленности признаны</a:t>
            </a: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закрытое акционерное общество «Эс-Эн-Эй Европа </a:t>
            </a:r>
            <a:r>
              <a:rPr lang="ru-RU" sz="160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Индастриз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Бисов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(директор - </a:t>
            </a:r>
            <a:r>
              <a:rPr lang="ru-RU" sz="1600" b="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Лобанок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Светлана Валерьевна)</a:t>
            </a:r>
          </a:p>
          <a:p>
            <a:pPr algn="l">
              <a:spcAft>
                <a:spcPts val="0"/>
              </a:spcAft>
            </a:pP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производственное предприятие «</a:t>
            </a:r>
            <a:r>
              <a:rPr lang="ru-RU" sz="160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Скайппрофиль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(директор - </a:t>
            </a:r>
            <a:r>
              <a:rPr lang="ru-RU" sz="1600" b="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Паторский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Павел Валерьевич) </a:t>
            </a:r>
          </a:p>
          <a:p>
            <a:pPr algn="l">
              <a:spcAft>
                <a:spcPts val="0"/>
              </a:spcAft>
            </a:pPr>
            <a:endParaRPr lang="ru-RU" sz="1600" b="0" i="1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производственное унитарное предприятие «Кока-Кола </a:t>
            </a:r>
            <a:r>
              <a:rPr lang="ru-RU" sz="1600" i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Бевриджиз</a:t>
            </a:r>
            <a:r>
              <a:rPr lang="ru-RU" sz="16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Белоруссия» </a:t>
            </a:r>
            <a:r>
              <a:rPr lang="ru-RU" sz="1600" b="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(генеральный директор – Денисов Александр Петрович)</a:t>
            </a:r>
            <a:endParaRPr lang="ru-RU" sz="1600" b="0" i="1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6620" y="4990202"/>
            <a:ext cx="2008526" cy="1115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136" y="3718854"/>
            <a:ext cx="3379573" cy="1191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0" name="Группа 19"/>
          <p:cNvGrpSpPr/>
          <p:nvPr/>
        </p:nvGrpSpPr>
        <p:grpSpPr>
          <a:xfrm>
            <a:off x="5599137" y="4990202"/>
            <a:ext cx="1356464" cy="1115848"/>
            <a:chOff x="4747285" y="484786"/>
            <a:chExt cx="2382521" cy="2258648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7286" y="484786"/>
              <a:ext cx="2382520" cy="6954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7285" y="1158084"/>
              <a:ext cx="2382520" cy="15853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287920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36512" y="29398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Агропромышленный комплекс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844824"/>
            <a:ext cx="493204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Объем производства</a:t>
            </a:r>
            <a:br>
              <a:rPr lang="ru-RU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409 млн. руб.</a:t>
            </a:r>
          </a:p>
          <a:p>
            <a:pPr algn="l">
              <a:spcAft>
                <a:spcPts val="0"/>
              </a:spcAft>
            </a:pPr>
            <a:endParaRPr lang="ru-RU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Удельный вес</a:t>
            </a:r>
          </a:p>
          <a:p>
            <a:pPr marL="4508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0" dirty="0">
                <a:solidFill>
                  <a:srgbClr val="000000"/>
                </a:solidFill>
              </a:rPr>
              <a:t>продукция растениеводства – </a:t>
            </a:r>
            <a:r>
              <a:rPr lang="ru-RU" sz="1600" dirty="0">
                <a:solidFill>
                  <a:srgbClr val="000000"/>
                </a:solidFill>
              </a:rPr>
              <a:t>204 млн. руб. </a:t>
            </a:r>
          </a:p>
          <a:p>
            <a:pPr marL="4508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0" dirty="0">
                <a:solidFill>
                  <a:srgbClr val="000000"/>
                </a:solidFill>
              </a:rPr>
              <a:t>продукция животноводства – </a:t>
            </a:r>
            <a:r>
              <a:rPr lang="ru-RU" sz="1600" dirty="0">
                <a:solidFill>
                  <a:srgbClr val="000000"/>
                </a:solidFill>
              </a:rPr>
              <a:t>204 млн. руб. </a:t>
            </a:r>
          </a:p>
          <a:p>
            <a:pPr algn="l">
              <a:spcAft>
                <a:spcPts val="0"/>
              </a:spcAft>
            </a:pPr>
            <a:endParaRPr lang="ru-RU" sz="1200" b="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Собрано</a:t>
            </a:r>
            <a:br>
              <a:rPr lang="ru-RU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rgbClr val="000000"/>
                </a:solidFill>
              </a:rPr>
              <a:t>зерновых и зернобобовых культур </a:t>
            </a:r>
            <a:r>
              <a:rPr lang="ru-RU" sz="1600" dirty="0">
                <a:solidFill>
                  <a:srgbClr val="000000"/>
                </a:solidFill>
              </a:rPr>
              <a:t>157 тысяч тонн</a:t>
            </a:r>
            <a:r>
              <a:rPr lang="ru-RU" sz="1600" b="0" dirty="0">
                <a:solidFill>
                  <a:srgbClr val="000000"/>
                </a:solidFill>
              </a:rPr>
              <a:t> (урожайность 44 ц/га)</a:t>
            </a:r>
            <a:endParaRPr lang="ru-RU" sz="1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340768"/>
            <a:ext cx="3814483" cy="4941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463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4838" y="116632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Животноводческая продукция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24026"/>
            <a:ext cx="46805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Объем производства молока</a:t>
            </a:r>
            <a:br>
              <a:rPr lang="ru-RU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7 500 кг на одну корову</a:t>
            </a:r>
          </a:p>
          <a:p>
            <a:pPr algn="l">
              <a:spcAft>
                <a:spcPts val="0"/>
              </a:spcAft>
            </a:pPr>
            <a:endParaRPr lang="ru-RU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084" y="2878574"/>
            <a:ext cx="3099183" cy="2052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452" y="1111292"/>
            <a:ext cx="3076648" cy="20510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58" y="4668618"/>
            <a:ext cx="3079922" cy="2052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73093"/>
              </p:ext>
            </p:extLst>
          </p:nvPr>
        </p:nvGraphicFramePr>
        <p:xfrm>
          <a:off x="5364088" y="3541078"/>
          <a:ext cx="3895765" cy="3100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84987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88" r="100000">
                        <a14:backgroundMark x1="10732" y1="91463" x2="10732" y2="91463"/>
                        <a14:backgroundMark x1="91707" y1="94715" x2="91707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5" y="116632"/>
            <a:ext cx="720000" cy="864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7138" y="-10640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</a:rPr>
              <a:t>Областной фестиваль-ярмарка «</a:t>
            </a:r>
            <a:r>
              <a:rPr lang="ru-RU" sz="3600" i="1" dirty="0" err="1">
                <a:solidFill>
                  <a:srgbClr val="000000"/>
                </a:solidFill>
              </a:rPr>
              <a:t>Дажынк</a:t>
            </a:r>
            <a:r>
              <a:rPr lang="en-US" sz="3600" i="1" dirty="0" err="1">
                <a:solidFill>
                  <a:srgbClr val="000000"/>
                </a:solidFill>
              </a:rPr>
              <a:t>i</a:t>
            </a:r>
            <a:r>
              <a:rPr lang="ru-RU" sz="3600" i="1" dirty="0">
                <a:solidFill>
                  <a:srgbClr val="000000"/>
                </a:solidFill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8193" y="1465826"/>
            <a:ext cx="54079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</a:rPr>
              <a:t>За достижение высоких результатов на уборке урожая зерновых и зернобобовых культур</a:t>
            </a:r>
          </a:p>
          <a:p>
            <a:pPr algn="ctr"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</a:rPr>
              <a:t>Минский район </a:t>
            </a:r>
            <a:r>
              <a:rPr lang="ru-RU" dirty="0">
                <a:solidFill>
                  <a:srgbClr val="000000"/>
                </a:solidFill>
              </a:rPr>
              <a:t>- </a:t>
            </a:r>
            <a:r>
              <a:rPr lang="ru-RU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третье призовое место</a:t>
            </a:r>
            <a:endParaRPr lang="ru-RU" b="0" i="1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42493" y="3053374"/>
            <a:ext cx="63018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0000"/>
                </a:solidFill>
              </a:rPr>
              <a:t>Победитель среди сельскохозяйственных организаций Минской области</a:t>
            </a:r>
          </a:p>
          <a:p>
            <a:r>
              <a:rPr lang="ru-RU" i="1" dirty="0">
                <a:solidFill>
                  <a:srgbClr val="000000"/>
                </a:solidFill>
              </a:rPr>
              <a:t>Открытое акционерное общество «</a:t>
            </a:r>
            <a:r>
              <a:rPr lang="ru-RU" i="1" dirty="0" err="1">
                <a:solidFill>
                  <a:srgbClr val="000000"/>
                </a:solidFill>
              </a:rPr>
              <a:t>Гастелловское</a:t>
            </a:r>
            <a:r>
              <a:rPr lang="ru-RU" i="1" dirty="0">
                <a:solidFill>
                  <a:srgbClr val="000000"/>
                </a:solidFill>
              </a:rPr>
              <a:t>» </a:t>
            </a:r>
            <a:br>
              <a:rPr lang="ru-RU" i="1" dirty="0">
                <a:solidFill>
                  <a:srgbClr val="000000"/>
                </a:solidFill>
              </a:rPr>
            </a:br>
            <a:r>
              <a:rPr lang="ru-RU" b="0" i="1" dirty="0">
                <a:solidFill>
                  <a:srgbClr val="000000"/>
                </a:solidFill>
              </a:rPr>
              <a:t>(директор - Соколовский Станислав </a:t>
            </a:r>
            <a:r>
              <a:rPr lang="ru-RU" b="0" i="1" dirty="0" err="1">
                <a:solidFill>
                  <a:srgbClr val="000000"/>
                </a:solidFill>
              </a:rPr>
              <a:t>Чеславович</a:t>
            </a:r>
            <a:r>
              <a:rPr lang="ru-RU" b="0" i="1" dirty="0">
                <a:solidFill>
                  <a:srgbClr val="000000"/>
                </a:solidFill>
              </a:rPr>
              <a:t>) </a:t>
            </a:r>
            <a:r>
              <a:rPr lang="ru-RU" i="1" dirty="0">
                <a:solidFill>
                  <a:srgbClr val="000000"/>
                </a:solidFill>
              </a:rPr>
              <a:t>- первое призовое место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185304"/>
            <a:ext cx="2704909" cy="1803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595499"/>
            <a:ext cx="2957417" cy="19740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7277" y="2799360"/>
            <a:ext cx="2896209" cy="1929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3281147" y="4793756"/>
            <a:ext cx="58528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</a:rPr>
              <a:t>Почетное звание «Заслуженный работник сельского хозяйства Республики Беларусь» </a:t>
            </a:r>
          </a:p>
          <a:p>
            <a:pPr marL="982663" indent="-179388" algn="l">
              <a:buFont typeface="Arial" panose="020B0604020202020204" pitchFamily="34" charset="0"/>
              <a:buChar char="•"/>
            </a:pPr>
            <a:r>
              <a:rPr lang="ru-RU" sz="1600" b="0" i="1" dirty="0">
                <a:solidFill>
                  <a:srgbClr val="000000"/>
                </a:solidFill>
              </a:rPr>
              <a:t>директор открытого акционерного общества «</a:t>
            </a:r>
            <a:r>
              <a:rPr lang="ru-RU" sz="1600" b="0" i="1" dirty="0" err="1">
                <a:solidFill>
                  <a:srgbClr val="000000"/>
                </a:solidFill>
              </a:rPr>
              <a:t>Гастелловское</a:t>
            </a:r>
            <a:r>
              <a:rPr lang="ru-RU" sz="1600" b="0" i="1" dirty="0">
                <a:solidFill>
                  <a:srgbClr val="000000"/>
                </a:solidFill>
              </a:rPr>
              <a:t>» </a:t>
            </a:r>
            <a:r>
              <a:rPr lang="ru-RU" sz="1600" i="1" dirty="0">
                <a:solidFill>
                  <a:srgbClr val="000000"/>
                </a:solidFill>
              </a:rPr>
              <a:t>Соколовский Станислав </a:t>
            </a:r>
            <a:r>
              <a:rPr lang="ru-RU" sz="1600" i="1" dirty="0" err="1">
                <a:solidFill>
                  <a:srgbClr val="000000"/>
                </a:solidFill>
              </a:rPr>
              <a:t>Чеславович</a:t>
            </a:r>
            <a:r>
              <a:rPr lang="ru-RU" sz="1600" i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26" y="5367769"/>
            <a:ext cx="1014089" cy="580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7946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808080"/>
      </a:dk1>
      <a:lt1>
        <a:srgbClr val="FFFFFF"/>
      </a:lt1>
      <a:dk2>
        <a:srgbClr val="003366"/>
      </a:dk2>
      <a:lt2>
        <a:srgbClr val="FFFFCC"/>
      </a:lt2>
      <a:accent1>
        <a:srgbClr val="79CE24"/>
      </a:accent1>
      <a:accent2>
        <a:srgbClr val="E45267"/>
      </a:accent2>
      <a:accent3>
        <a:srgbClr val="AAADB8"/>
      </a:accent3>
      <a:accent4>
        <a:srgbClr val="DADADA"/>
      </a:accent4>
      <a:accent5>
        <a:srgbClr val="BEE3AC"/>
      </a:accent5>
      <a:accent6>
        <a:srgbClr val="CF495D"/>
      </a:accent6>
      <a:hlink>
        <a:srgbClr val="5FC3D7"/>
      </a:hlink>
      <a:folHlink>
        <a:srgbClr val="FAA712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1059</TotalTime>
  <Words>1074</Words>
  <Application>Microsoft Office PowerPoint</Application>
  <PresentationFormat>Экран (4:3)</PresentationFormat>
  <Paragraphs>155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Торговля и общественное питание </vt:lpstr>
      <vt:lpstr>Система образования</vt:lpstr>
      <vt:lpstr>Система образования</vt:lpstr>
      <vt:lpstr>Система здравоохранения</vt:lpstr>
      <vt:lpstr>Система здравоохранения</vt:lpstr>
      <vt:lpstr>Социальная и культурная сфера</vt:lpstr>
      <vt:lpstr>Исполнительная власть</vt:lpstr>
      <vt:lpstr>Спорт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Пользователь</dc:creator>
  <cp:lastModifiedBy>331_1</cp:lastModifiedBy>
  <cp:revision>121</cp:revision>
  <dcterms:created xsi:type="dcterms:W3CDTF">2022-03-21T07:36:47Z</dcterms:created>
  <dcterms:modified xsi:type="dcterms:W3CDTF">2022-04-20T12:01:44Z</dcterms:modified>
</cp:coreProperties>
</file>