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2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7" r:id="rId1"/>
  </p:sldMasterIdLst>
  <p:notesMasterIdLst>
    <p:notesMasterId r:id="rId34"/>
  </p:notesMasterIdLst>
  <p:sldIdLst>
    <p:sldId id="475" r:id="rId2"/>
    <p:sldId id="484" r:id="rId3"/>
    <p:sldId id="478" r:id="rId4"/>
    <p:sldId id="481" r:id="rId5"/>
    <p:sldId id="489" r:id="rId6"/>
    <p:sldId id="483" r:id="rId7"/>
    <p:sldId id="533" r:id="rId8"/>
    <p:sldId id="534" r:id="rId9"/>
    <p:sldId id="535" r:id="rId10"/>
    <p:sldId id="496" r:id="rId11"/>
    <p:sldId id="547" r:id="rId12"/>
    <p:sldId id="551" r:id="rId13"/>
    <p:sldId id="550" r:id="rId14"/>
    <p:sldId id="548" r:id="rId15"/>
    <p:sldId id="505" r:id="rId16"/>
    <p:sldId id="536" r:id="rId17"/>
    <p:sldId id="537" r:id="rId18"/>
    <p:sldId id="539" r:id="rId19"/>
    <p:sldId id="523" r:id="rId20"/>
    <p:sldId id="525" r:id="rId21"/>
    <p:sldId id="540" r:id="rId22"/>
    <p:sldId id="524" r:id="rId23"/>
    <p:sldId id="518" r:id="rId24"/>
    <p:sldId id="487" r:id="rId25"/>
    <p:sldId id="486" r:id="rId26"/>
    <p:sldId id="528" r:id="rId27"/>
    <p:sldId id="542" r:id="rId28"/>
    <p:sldId id="545" r:id="rId29"/>
    <p:sldId id="544" r:id="rId30"/>
    <p:sldId id="554" r:id="rId31"/>
    <p:sldId id="553" r:id="rId32"/>
    <p:sldId id="552" r:id="rId3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3300"/>
    <a:srgbClr val="FF6600"/>
    <a:srgbClr val="F79443"/>
    <a:srgbClr val="740000"/>
    <a:srgbClr val="760000"/>
    <a:srgbClr val="E8A6DF"/>
    <a:srgbClr val="FFFFCC"/>
    <a:srgbClr val="FFFF99"/>
    <a:srgbClr val="245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9" autoAdjust="0"/>
    <p:restoredTop sz="86701" autoAdjust="0"/>
  </p:normalViewPr>
  <p:slideViewPr>
    <p:cSldViewPr>
      <p:cViewPr varScale="1">
        <p:scale>
          <a:sx n="96" d="100"/>
          <a:sy n="96" d="100"/>
        </p:scale>
        <p:origin x="-1128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1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themeOverride" Target="../theme/themeOverride2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i="0" baseline="0" dirty="0" smtClean="0">
                <a:solidFill>
                  <a:schemeClr val="accent2">
                    <a:lumMod val="75000"/>
                  </a:schemeClr>
                </a:solidFill>
              </a:rPr>
              <a:t>Минская область</a:t>
            </a:r>
            <a:endParaRPr lang="ru-RU" sz="2000" b="1" i="0" baseline="0" dirty="0">
              <a:solidFill>
                <a:schemeClr val="accent2">
                  <a:lumMod val="7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5942655150619189"/>
          <c:y val="0.13829789611431947"/>
          <c:w val="0.80976635935943897"/>
          <c:h val="0.61917405702497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населения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3.8077111848068158E-3"/>
                  <c:y val="-6.14657210401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1411.5</c:v>
                </c:pt>
                <c:pt idx="1">
                  <c:v>1403.4</c:v>
                </c:pt>
                <c:pt idx="2">
                  <c:v>1401.8</c:v>
                </c:pt>
                <c:pt idx="3">
                  <c:v>1402.7</c:v>
                </c:pt>
                <c:pt idx="4">
                  <c:v>1407.8</c:v>
                </c:pt>
                <c:pt idx="5">
                  <c:v>1417.3</c:v>
                </c:pt>
                <c:pt idx="6">
                  <c:v>1422.9</c:v>
                </c:pt>
                <c:pt idx="7">
                  <c:v>1426.5</c:v>
                </c:pt>
                <c:pt idx="8">
                  <c:v>1428.5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580160"/>
        <c:axId val="122093952"/>
      </c:barChart>
      <c:catAx>
        <c:axId val="12158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093952"/>
        <c:crosses val="autoZero"/>
        <c:auto val="1"/>
        <c:lblAlgn val="ctr"/>
        <c:lblOffset val="100"/>
        <c:noMultiLvlLbl val="0"/>
      </c:catAx>
      <c:valAx>
        <c:axId val="12209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580160"/>
        <c:crosses val="autoZero"/>
        <c:crossBetween val="between"/>
      </c:valAx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19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599890135663942E-3"/>
          <c:y val="0"/>
          <c:w val="0.94165347368810937"/>
          <c:h val="0.9046332937825206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2"/>
          <c:dPt>
            <c:idx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3"/>
            <c:bubble3D val="0"/>
            <c:spPr>
              <a:solidFill>
                <a:srgbClr val="8064A2">
                  <a:lumMod val="60000"/>
                  <a:lumOff val="40000"/>
                </a:srgbClr>
              </a:solidFill>
            </c:spPr>
          </c:dPt>
          <c:dLbls>
            <c:dLbl>
              <c:idx val="0"/>
              <c:layout>
                <c:manualLayout>
                  <c:x val="0.15909117083734986"/>
                  <c:y val="4.1526624240463134E-2"/>
                </c:manualLayout>
              </c:layout>
              <c:tx>
                <c:rich>
                  <a:bodyPr/>
                  <a:lstStyle/>
                  <a:p>
                    <a:pPr>
                      <a:defRPr sz="8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800" b="1" dirty="0" smtClean="0"/>
                      <a:t>57,9</a:t>
                    </a:r>
                    <a:endParaRPr lang="en-US" sz="800" b="1" dirty="0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498032626004527"/>
                  <c:y val="3.2957291957078146E-2"/>
                </c:manualLayout>
              </c:layout>
              <c:tx>
                <c:rich>
                  <a:bodyPr/>
                  <a:lstStyle/>
                  <a:p>
                    <a:pPr>
                      <a:defRPr sz="8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800" b="1" dirty="0" smtClean="0"/>
                      <a:t>15,1</a:t>
                    </a:r>
                    <a:endParaRPr lang="en-US" sz="800" b="1" dirty="0"/>
                  </a:p>
                </c:rich>
              </c:tx>
              <c:numFmt formatCode="0.0%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121338369810771E-2"/>
                  <c:y val="-4.9298767642169769E-2"/>
                </c:manualLayout>
              </c:layout>
              <c:tx>
                <c:rich>
                  <a:bodyPr/>
                  <a:lstStyle/>
                  <a:p>
                    <a:pPr>
                      <a:defRPr sz="8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800" b="1" dirty="0"/>
                      <a:t>
</a:t>
                    </a:r>
                    <a:r>
                      <a:rPr lang="en-US" sz="800" b="1" dirty="0" smtClean="0"/>
                      <a:t>6,0</a:t>
                    </a:r>
                    <a:endParaRPr lang="en-US" sz="800" b="1" dirty="0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325206149933969E-2"/>
                  <c:y val="-5.416064881679881E-3"/>
                </c:manualLayout>
              </c:layout>
              <c:tx>
                <c:rich>
                  <a:bodyPr/>
                  <a:lstStyle/>
                  <a:p>
                    <a:pPr>
                      <a:defRPr sz="8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800" b="1" dirty="0"/>
                      <a:t>
</a:t>
                    </a:r>
                    <a:r>
                      <a:rPr lang="en-US" sz="800" b="1" dirty="0" smtClean="0"/>
                      <a:t>5,7</a:t>
                    </a:r>
                    <a:endParaRPr lang="en-US" sz="800" b="1" dirty="0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68784949820387"/>
                      <c:h val="0.1044572091570538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0.13648252046068957"/>
                  <c:y val="-0.12774812232603089"/>
                </c:manualLayout>
              </c:layout>
              <c:tx>
                <c:rich>
                  <a:bodyPr/>
                  <a:lstStyle/>
                  <a:p>
                    <a:pPr>
                      <a:defRPr sz="800" b="1"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800" b="1" dirty="0"/>
                      <a:t>
</a:t>
                    </a:r>
                    <a:r>
                      <a:rPr lang="en-US" sz="800" b="1" dirty="0" smtClean="0"/>
                      <a:t>22,0</a:t>
                    </a:r>
                    <a:endParaRPr lang="en-US" sz="800" b="1" dirty="0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БСК</c:v>
                </c:pt>
                <c:pt idx="1">
                  <c:v>Новообразования</c:v>
                </c:pt>
                <c:pt idx="2">
                  <c:v>Внешние причины</c:v>
                </c:pt>
                <c:pt idx="3">
                  <c:v>Болезни нервной системы</c:v>
                </c:pt>
                <c:pt idx="4">
                  <c:v>Старость</c:v>
                </c:pt>
                <c:pt idx="5">
                  <c:v>Прочие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57.9</c:v>
                </c:pt>
                <c:pt idx="1">
                  <c:v>15.1</c:v>
                </c:pt>
                <c:pt idx="2">
                  <c:v>6</c:v>
                </c:pt>
                <c:pt idx="3">
                  <c:v>5.7</c:v>
                </c:pt>
                <c:pt idx="4">
                  <c:v>5.7</c:v>
                </c:pt>
                <c:pt idx="5">
                  <c:v>9.6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8">
          <a:noFill/>
        </a:ln>
      </c:spPr>
    </c:plotArea>
    <c:legend>
      <c:legendPos val="b"/>
      <c:layout>
        <c:manualLayout>
          <c:xMode val="edge"/>
          <c:yMode val="edge"/>
          <c:x val="6.1934090656593735E-2"/>
          <c:y val="0.78060767543446985"/>
          <c:w val="0.91532499475366902"/>
          <c:h val="0.1929671094221633"/>
        </c:manualLayout>
      </c:layout>
      <c:overlay val="0"/>
      <c:txPr>
        <a:bodyPr/>
        <a:lstStyle/>
        <a:p>
          <a:pPr>
            <a:defRPr sz="800" b="1"/>
          </a:pPr>
          <a:endParaRPr lang="ru-RU"/>
        </a:p>
      </c:txPr>
    </c:legend>
    <c:plotVisOnly val="1"/>
    <c:dispBlanksAs val="zero"/>
    <c:showDLblsOverMax val="0"/>
  </c:chart>
  <c:spPr>
    <a:ln>
      <a:noFill/>
    </a:ln>
  </c:sp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276441139302263E-2"/>
          <c:y val="3.2043439182195446E-2"/>
          <c:w val="0.909723558860698"/>
          <c:h val="0.810380003672063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639821338122236E-2"/>
                  <c:y val="-6.3334746618211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188446838881979E-2"/>
                  <c:y val="-1.7520694528568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48275544504309E-2"/>
                  <c:y val="-4.7577831617201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3.6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9980545195008578E-2"/>
                  <c:y val="-6.4167777104784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3.9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188446838881979E-2"/>
                  <c:y val="-3.6488794669897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2.7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975295851176499E-2"/>
                  <c:y val="-6.60526953361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3.7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888888888888923E-2"/>
                  <c:y val="-5.23989501312337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3.7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9 мес. 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467836257309954E-2"/>
                  <c:y val="-3.33333333333333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3.3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9 мес 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201"/>
        <c:shape val="cylinder"/>
        <c:axId val="175512192"/>
        <c:axId val="175550848"/>
        <c:axId val="0"/>
      </c:bar3DChart>
      <c:catAx>
        <c:axId val="17551219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75550848"/>
        <c:crosses val="autoZero"/>
        <c:auto val="1"/>
        <c:lblAlgn val="ctr"/>
        <c:lblOffset val="100"/>
        <c:noMultiLvlLbl val="0"/>
      </c:catAx>
      <c:valAx>
        <c:axId val="175550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5512192"/>
        <c:crosses val="autoZero"/>
        <c:crossBetween val="between"/>
        <c:majorUnit val="1"/>
      </c:valAx>
    </c:plotArea>
    <c:legend>
      <c:legendPos val="b"/>
      <c:layout>
        <c:manualLayout>
          <c:xMode val="edge"/>
          <c:yMode val="edge"/>
          <c:x val="0.16458197111325987"/>
          <c:y val="0.89999650043744539"/>
          <c:w val="0.83541802888673966"/>
          <c:h val="6.9234268793323908E-2"/>
        </c:manualLayout>
      </c:layout>
      <c:overlay val="0"/>
      <c:txPr>
        <a:bodyPr/>
        <a:lstStyle/>
        <a:p>
          <a:pPr>
            <a:defRPr sz="13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6258790436005693E-2"/>
          <c:y val="7.6320833333333504E-2"/>
          <c:w val="0.91420534458509162"/>
          <c:h val="0.74284583333333787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22437760"/>
        <c:axId val="222439296"/>
      </c:lineChart>
      <c:catAx>
        <c:axId val="222437760"/>
        <c:scaling>
          <c:orientation val="minMax"/>
        </c:scaling>
        <c:delete val="0"/>
        <c:axPos val="b"/>
        <c:numFmt formatCode="0" sourceLinked="0"/>
        <c:majorTickMark val="none"/>
        <c:minorTickMark val="none"/>
        <c:tickLblPos val="low"/>
        <c:spPr>
          <a:ln w="16539">
            <a:solidFill>
              <a:srgbClr val="003300"/>
            </a:solidFill>
            <a:prstDash val="solid"/>
          </a:ln>
        </c:spPr>
        <c:txPr>
          <a:bodyPr rot="0" vert="horz"/>
          <a:lstStyle/>
          <a:p>
            <a:pPr>
              <a:defRPr sz="1199" b="0" i="0" u="none" strike="noStrike" baseline="0">
                <a:solidFill>
                  <a:sysClr val="windowText" lastClr="000000"/>
                </a:solidFill>
                <a:latin typeface="Times New Roman" pitchFamily="18" charset="0"/>
                <a:ea typeface="Arial"/>
                <a:cs typeface="Times New Roman" pitchFamily="18" charset="0"/>
              </a:defRPr>
            </a:pPr>
            <a:endParaRPr lang="ru-RU"/>
          </a:p>
        </c:txPr>
        <c:crossAx val="22243929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22439296"/>
        <c:scaling>
          <c:orientation val="minMax"/>
          <c:max val="2"/>
          <c:min val="0"/>
        </c:scaling>
        <c:delete val="1"/>
        <c:axPos val="l"/>
        <c:numFmt formatCode="#,##0.0" sourceLinked="1"/>
        <c:majorTickMark val="out"/>
        <c:minorTickMark val="none"/>
        <c:tickLblPos val="none"/>
        <c:crossAx val="222437760"/>
        <c:crosses val="autoZero"/>
        <c:crossBetween val="midCat"/>
      </c:valAx>
      <c:spPr>
        <a:noFill/>
        <a:ln w="2538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80" b="1" i="0" u="none" strike="noStrike" baseline="0">
          <a:solidFill>
            <a:srgbClr val="000000"/>
          </a:solidFill>
          <a:latin typeface="Times New Roman Cyr"/>
          <a:ea typeface="Times New Roman Cyr"/>
          <a:cs typeface="Times New Roman Cyr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182949369262009"/>
          <c:y val="4.4439452295997543E-2"/>
          <c:w val="0.80931007665814958"/>
          <c:h val="0.743251239318348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20-34 лет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#,##0.0</c:formatCode>
                <c:ptCount val="8"/>
                <c:pt idx="0">
                  <c:v>1090</c:v>
                </c:pt>
                <c:pt idx="1">
                  <c:v>1087</c:v>
                </c:pt>
                <c:pt idx="2">
                  <c:v>1082.2</c:v>
                </c:pt>
                <c:pt idx="3">
                  <c:v>1070.0999999999999</c:v>
                </c:pt>
                <c:pt idx="4">
                  <c:v>1055</c:v>
                </c:pt>
                <c:pt idx="5">
                  <c:v>1035.3</c:v>
                </c:pt>
                <c:pt idx="6">
                  <c:v>1010.7</c:v>
                </c:pt>
                <c:pt idx="7">
                  <c:v>982.2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20-24  лет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1.6435541859270673E-2"/>
                  <c:y val="1.4234875444839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272213662044158E-2"/>
                  <c:y val="4.7449584816132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0272213662044238E-2"/>
                  <c:y val="1.4234875444839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8489984591679508E-2"/>
                  <c:y val="1.4234875444839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6435541859270601E-2"/>
                  <c:y val="1.4234875444839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2326656394453005E-2"/>
                  <c:y val="1.4234875444839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6.1633281972265034E-3"/>
                  <c:y val="2.3724792408066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1.6435541859270673E-2"/>
                  <c:y val="1.89798339264532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  <c:numCache>
                <c:formatCode>#,##0.0</c:formatCode>
                <c:ptCount val="8"/>
                <c:pt idx="0">
                  <c:v>370.7</c:v>
                </c:pt>
                <c:pt idx="1">
                  <c:v>357.8</c:v>
                </c:pt>
                <c:pt idx="2">
                  <c:v>346</c:v>
                </c:pt>
                <c:pt idx="3">
                  <c:v>326.89999999999969</c:v>
                </c:pt>
                <c:pt idx="4">
                  <c:v>307.3</c:v>
                </c:pt>
                <c:pt idx="5">
                  <c:v>288.8</c:v>
                </c:pt>
                <c:pt idx="6">
                  <c:v>269.60000000000002</c:v>
                </c:pt>
                <c:pt idx="7">
                  <c:v>249.2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599424"/>
        <c:axId val="222613504"/>
      </c:barChart>
      <c:catAx>
        <c:axId val="222599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22613504"/>
        <c:crosses val="autoZero"/>
        <c:auto val="1"/>
        <c:lblAlgn val="ctr"/>
        <c:lblOffset val="100"/>
        <c:noMultiLvlLbl val="0"/>
      </c:catAx>
      <c:valAx>
        <c:axId val="222613504"/>
        <c:scaling>
          <c:orientation val="minMax"/>
          <c:max val="1600"/>
        </c:scaling>
        <c:delete val="0"/>
        <c:axPos val="l"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22599424"/>
        <c:crosses val="autoZero"/>
        <c:crossBetween val="between"/>
        <c:majorUnit val="400"/>
      </c:valAx>
      <c:spPr>
        <a:ln>
          <a:noFill/>
        </a:ln>
      </c:spPr>
    </c:plotArea>
    <c:legend>
      <c:legendPos val="b"/>
      <c:overlay val="0"/>
      <c:txPr>
        <a:bodyPr/>
        <a:lstStyle/>
        <a:p>
          <a:pPr>
            <a:defRPr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 smtClean="0"/>
              <a:t>Количество женщин</a:t>
            </a:r>
            <a:r>
              <a:rPr lang="ru-RU" sz="1400" baseline="0" dirty="0" smtClean="0"/>
              <a:t> детородного возраста (15-49 лет) в общем количестве женщин</a:t>
            </a:r>
            <a:endParaRPr lang="ru-RU" sz="1400" dirty="0"/>
          </a:p>
        </c:rich>
      </c:tx>
      <c:layout>
        <c:manualLayout>
          <c:xMode val="edge"/>
          <c:yMode val="edge"/>
          <c:x val="0.10620232813201061"/>
          <c:y val="8.4180979826834687E-3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342367</c:v>
                </c:pt>
                <c:pt idx="1">
                  <c:v>333088</c:v>
                </c:pt>
                <c:pt idx="2">
                  <c:v>326184</c:v>
                </c:pt>
                <c:pt idx="3">
                  <c:v>320540</c:v>
                </c:pt>
                <c:pt idx="4">
                  <c:v>315969</c:v>
                </c:pt>
                <c:pt idx="5">
                  <c:v>311636</c:v>
                </c:pt>
                <c:pt idx="6">
                  <c:v>307957</c:v>
                </c:pt>
                <c:pt idx="7">
                  <c:v>305117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Лист1!$D$2:$D$9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728192"/>
        <c:axId val="222729728"/>
      </c:barChart>
      <c:catAx>
        <c:axId val="222728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ru-RU"/>
          </a:p>
        </c:txPr>
        <c:crossAx val="222729728"/>
        <c:crosses val="autoZero"/>
        <c:auto val="1"/>
        <c:lblAlgn val="ctr"/>
        <c:lblOffset val="100"/>
        <c:noMultiLvlLbl val="0"/>
      </c:catAx>
      <c:valAx>
        <c:axId val="222729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22728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 smtClean="0"/>
              <a:t>Процент женщин детородного возраста (15-49 лет) в общем количестве женщин</a:t>
            </a:r>
          </a:p>
        </c:rich>
      </c:tx>
      <c:layout>
        <c:manualLayout>
          <c:xMode val="edge"/>
          <c:yMode val="edge"/>
          <c:x val="0.10321547070767104"/>
          <c:y val="7.8505939252475152E-3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0.00%</c:formatCode>
                <c:ptCount val="8"/>
                <c:pt idx="0">
                  <c:v>0.45800000000000002</c:v>
                </c:pt>
                <c:pt idx="1">
                  <c:v>0.44900000000000001</c:v>
                </c:pt>
                <c:pt idx="2" formatCode="0%">
                  <c:v>0.44</c:v>
                </c:pt>
                <c:pt idx="3">
                  <c:v>0.43200000000000016</c:v>
                </c:pt>
                <c:pt idx="4">
                  <c:v>0.42500000000000021</c:v>
                </c:pt>
                <c:pt idx="5">
                  <c:v>0.41700000000000015</c:v>
                </c:pt>
                <c:pt idx="6">
                  <c:v>0.41100000000000014</c:v>
                </c:pt>
                <c:pt idx="7">
                  <c:v>0.40700000000000008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Лист1!$D$2:$D$9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114304"/>
        <c:axId val="176124288"/>
      </c:barChart>
      <c:catAx>
        <c:axId val="176114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76124288"/>
        <c:crosses val="autoZero"/>
        <c:auto val="1"/>
        <c:lblAlgn val="ctr"/>
        <c:lblOffset val="100"/>
        <c:noMultiLvlLbl val="0"/>
      </c:catAx>
      <c:valAx>
        <c:axId val="176124288"/>
        <c:scaling>
          <c:orientation val="minMax"/>
        </c:scaling>
        <c:delete val="1"/>
        <c:axPos val="l"/>
        <c:majorGridlines/>
        <c:numFmt formatCode="0.00%" sourceLinked="1"/>
        <c:majorTickMark val="out"/>
        <c:minorTickMark val="none"/>
        <c:tickLblPos val="none"/>
        <c:crossAx val="176114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 smtClean="0"/>
              <a:t>Количество населения старше 65 лет, человек</a:t>
            </a:r>
            <a:endParaRPr lang="ru-RU" sz="20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scene3d>
                <a:camera prst="orthographicFront"/>
                <a:lightRig rig="threePt" dir="t"/>
              </a:scene3d>
              <a:sp3d>
                <a:bevelT w="6350"/>
              </a:sp3d>
            </c:spPr>
            <c:txPr>
              <a:bodyPr rot="-5400000"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Лист1!$A$2:$A$11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8"/>
                <c:pt idx="0">
                  <c:v>211594</c:v>
                </c:pt>
                <c:pt idx="1">
                  <c:v>208688</c:v>
                </c:pt>
                <c:pt idx="2">
                  <c:v>208715</c:v>
                </c:pt>
                <c:pt idx="3">
                  <c:v>209450</c:v>
                </c:pt>
                <c:pt idx="4">
                  <c:v>213692</c:v>
                </c:pt>
                <c:pt idx="5">
                  <c:v>217499</c:v>
                </c:pt>
                <c:pt idx="6">
                  <c:v>220992</c:v>
                </c:pt>
                <c:pt idx="7">
                  <c:v>224065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Лист1!$A$2:$A$11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Лист1!$C$2:$C$11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Лист1!$A$2:$A$11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Лист1!$D$2:$D$11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2659328"/>
        <c:axId val="222660864"/>
      </c:barChart>
      <c:catAx>
        <c:axId val="222659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22660864"/>
        <c:crosses val="autoZero"/>
        <c:auto val="1"/>
        <c:lblAlgn val="ctr"/>
        <c:lblOffset val="100"/>
        <c:noMultiLvlLbl val="0"/>
      </c:catAx>
      <c:valAx>
        <c:axId val="22266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222659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Процент населения старше 65 лет в общем количестве населения области</a:t>
            </a:r>
            <a:endParaRPr lang="ru-RU" sz="1600" dirty="0"/>
          </a:p>
        </c:rich>
      </c:tx>
      <c:layout>
        <c:manualLayout>
          <c:xMode val="edge"/>
          <c:yMode val="edge"/>
          <c:x val="0.15081978070812657"/>
          <c:y val="1.2117056791895479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0.0%</c:formatCode>
                <c:ptCount val="8"/>
                <c:pt idx="0" formatCode="0%">
                  <c:v>0.15000000000000008</c:v>
                </c:pt>
                <c:pt idx="1">
                  <c:v>0.14900000000000008</c:v>
                </c:pt>
                <c:pt idx="2">
                  <c:v>0.14900000000000008</c:v>
                </c:pt>
                <c:pt idx="3">
                  <c:v>0.14900000000000008</c:v>
                </c:pt>
                <c:pt idx="4">
                  <c:v>0.15200000000000008</c:v>
                </c:pt>
                <c:pt idx="5">
                  <c:v>0.15300000000000008</c:v>
                </c:pt>
                <c:pt idx="6">
                  <c:v>0.15500000000000008</c:v>
                </c:pt>
                <c:pt idx="7">
                  <c:v>0.15700000000000008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Лист1!$D$2:$D$9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154560"/>
        <c:axId val="223156096"/>
      </c:barChart>
      <c:catAx>
        <c:axId val="223154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223156096"/>
        <c:crosses val="autoZero"/>
        <c:auto val="1"/>
        <c:lblAlgn val="ctr"/>
        <c:lblOffset val="100"/>
        <c:noMultiLvlLbl val="0"/>
      </c:catAx>
      <c:valAx>
        <c:axId val="22315609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223154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860292463442174E-2"/>
          <c:y val="4.8937072948526117E-2"/>
          <c:w val="0.91970456384632149"/>
          <c:h val="0.7005865571151431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Сальдо миграции</c:v>
                </c:pt>
              </c:strCache>
            </c:strRef>
          </c:tx>
          <c:marker>
            <c:symbol val="diamond"/>
            <c:size val="9"/>
            <c:spPr>
              <a:solidFill>
                <a:schemeClr val="accent1">
                  <a:lumMod val="75000"/>
                </a:schemeClr>
              </a:solidFill>
            </c:spPr>
          </c:marker>
          <c:dPt>
            <c:idx val="1"/>
            <c:marker>
              <c:spPr>
                <a:solidFill>
                  <a:schemeClr val="accent1">
                    <a:lumMod val="75000"/>
                  </a:schemeClr>
                </a:solidFill>
                <a:ln>
                  <a:solidFill>
                    <a:srgbClr val="0070C0"/>
                  </a:solidFill>
                </a:ln>
              </c:spPr>
            </c:marker>
            <c:bubble3D val="0"/>
            <c:spPr>
              <a:ln>
                <a:solidFill>
                  <a:srgbClr val="0070C0"/>
                </a:solidFill>
              </a:ln>
            </c:spPr>
          </c:dPt>
          <c:dPt>
            <c:idx val="2"/>
            <c:bubble3D val="0"/>
            <c:spPr>
              <a:ln w="38100"/>
            </c:spPr>
          </c:dPt>
          <c:dLbls>
            <c:dLbl>
              <c:idx val="0"/>
              <c:layout>
                <c:manualLayout>
                  <c:x val="-4.7852093529091991E-2"/>
                  <c:y val="-9.9378881987577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4801522566612342E-2"/>
                  <c:y val="-7.45341614906832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1750951604132669E-2"/>
                  <c:y val="-0.115942028985507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9575856443719442E-2"/>
                  <c:y val="-8.2815734989648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-2</c:v>
                </c:pt>
                <c:pt idx="1">
                  <c:v>10.3</c:v>
                </c:pt>
                <c:pt idx="2">
                  <c:v>7</c:v>
                </c:pt>
                <c:pt idx="3">
                  <c:v>7</c:v>
                </c:pt>
                <c:pt idx="4">
                  <c:v>6.7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203712"/>
        <c:axId val="223205248"/>
      </c:lineChart>
      <c:catAx>
        <c:axId val="223203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23205248"/>
        <c:crosses val="autoZero"/>
        <c:auto val="1"/>
        <c:lblAlgn val="ctr"/>
        <c:lblOffset val="100"/>
        <c:noMultiLvlLbl val="0"/>
      </c:catAx>
      <c:valAx>
        <c:axId val="223205248"/>
        <c:scaling>
          <c:orientation val="minMax"/>
          <c:max val="25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232037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Прибывшие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584262557348616E-18"/>
                  <c:y val="1.5873015873015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1.1904761904761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0911359873965443E-3"/>
                  <c:y val="1.1904761904761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6674100458788829E-17"/>
                  <c:y val="1.5873015873015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0911359873965443E-3"/>
                  <c:y val="1.5873015873015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36</c:v>
                </c:pt>
                <c:pt idx="1">
                  <c:v>36</c:v>
                </c:pt>
                <c:pt idx="2">
                  <c:v>39</c:v>
                </c:pt>
                <c:pt idx="3">
                  <c:v>46</c:v>
                </c:pt>
                <c:pt idx="4">
                  <c:v>54</c:v>
                </c:pt>
                <c:pt idx="5">
                  <c:v>47.6</c:v>
                </c:pt>
                <c:pt idx="6">
                  <c:v>47.4</c:v>
                </c:pt>
                <c:pt idx="7">
                  <c:v>47.4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Выбывшие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7.1681507145922134E-3"/>
                  <c:y val="2.38095238095238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532467109066281E-3"/>
                  <c:y val="1.9841269841269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985878739799126E-3"/>
                  <c:y val="1.19044494438195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9474275240258448E-4"/>
                  <c:y val="1.5873015873015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30061808710784E-3"/>
                  <c:y val="1.1904761904761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3.880621492201712E-3"/>
                  <c:y val="7.93650793650794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38.300000000000004</c:v>
                </c:pt>
                <c:pt idx="1">
                  <c:v>34.6</c:v>
                </c:pt>
                <c:pt idx="2">
                  <c:v>36.800000000000004</c:v>
                </c:pt>
                <c:pt idx="3">
                  <c:v>39.300000000000004</c:v>
                </c:pt>
                <c:pt idx="4">
                  <c:v>43.9</c:v>
                </c:pt>
                <c:pt idx="5">
                  <c:v>40.6</c:v>
                </c:pt>
                <c:pt idx="6">
                  <c:v>40.300000000000004</c:v>
                </c:pt>
                <c:pt idx="7">
                  <c:v>40.700000000000003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989120"/>
        <c:axId val="223995008"/>
      </c:barChart>
      <c:catAx>
        <c:axId val="22398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23995008"/>
        <c:crosses val="autoZero"/>
        <c:auto val="1"/>
        <c:lblAlgn val="ctr"/>
        <c:lblOffset val="100"/>
        <c:noMultiLvlLbl val="0"/>
      </c:catAx>
      <c:valAx>
        <c:axId val="223995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223989120"/>
        <c:crosses val="autoZero"/>
        <c:crossBetween val="between"/>
      </c:valAx>
    </c:plotArea>
    <c:legend>
      <c:legendPos val="b"/>
      <c:overlay val="0"/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78065500410162E-2"/>
          <c:y val="0.10472016919356054"/>
          <c:w val="0.87586839037517872"/>
          <c:h val="0.699490935465880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Родившихся</c:v>
                </c:pt>
              </c:strCache>
            </c:strRef>
          </c:tx>
          <c:spPr>
            <a:ln w="28575" cap="rnd">
              <a:solidFill>
                <a:srgbClr val="F7944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79443"/>
              </a:solidFill>
              <a:ln w="9525">
                <a:solidFill>
                  <a:srgbClr val="A5002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4054982817869434E-2"/>
                  <c:y val="7.27603351902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309278350515465E-2"/>
                  <c:y val="6.18462849117122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3745704467354024E-2"/>
                  <c:y val="6.1846284911712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618556701030851E-2"/>
                  <c:y val="6.18462849117121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4364261168384879E-3"/>
                  <c:y val="7.27603351902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0309278350515599E-2"/>
                  <c:y val="9.8226452506837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7800687285223539E-2"/>
                  <c:y val="9.0950418987812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7393473332746077E-2"/>
                  <c:y val="6.5484301671224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16.7</c:v>
                </c:pt>
                <c:pt idx="1">
                  <c:v>17.899999999999999</c:v>
                </c:pt>
                <c:pt idx="2">
                  <c:v>18.600000000000001</c:v>
                </c:pt>
                <c:pt idx="3">
                  <c:v>18.600000000000001</c:v>
                </c:pt>
                <c:pt idx="4">
                  <c:v>19.100000000000001</c:v>
                </c:pt>
                <c:pt idx="5">
                  <c:v>18.5</c:v>
                </c:pt>
                <c:pt idx="6">
                  <c:v>16.399999999999999</c:v>
                </c:pt>
                <c:pt idx="7">
                  <c:v>15.3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Умерших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2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12700"/>
              </a:sp3d>
            </c:spPr>
          </c:marker>
          <c:dLbls>
            <c:dLbl>
              <c:idx val="0"/>
              <c:layout>
                <c:manualLayout>
                  <c:x val="-3.4364261168384879E-3"/>
                  <c:y val="-6.912231843073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8109965635738862E-2"/>
                  <c:y val="-5.4570251392687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436426116838425E-3"/>
                  <c:y val="-4.00181843546373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0618556701030851E-2"/>
                  <c:y val="-6.1846284911712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4054982817869556E-2"/>
                  <c:y val="-6.54843016712247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8109965635738827E-2"/>
                  <c:y val="-4.7294217873662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0927835051546528E-2"/>
                  <c:y val="-4.7294217873662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1775578460725162E-2"/>
                  <c:y val="-4.7294217873662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gradFill>
                        <a:gsLst>
                          <a:gs pos="0">
                            <a:schemeClr val="accent1">
                              <a:lumMod val="5000"/>
                              <a:lumOff val="95000"/>
                            </a:schemeClr>
                          </a:gs>
                          <a:gs pos="74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83000">
                            <a:schemeClr val="accent1">
                              <a:lumMod val="45000"/>
                              <a:lumOff val="55000"/>
                            </a:schemeClr>
                          </a:gs>
                          <a:gs pos="100000">
                            <a:schemeClr val="accent1">
                              <a:lumMod val="30000"/>
                              <a:lumOff val="70000"/>
                            </a:schemeClr>
                          </a:gs>
                        </a:gsLst>
                        <a:lin ang="5400000" scaled="1"/>
                      </a:gra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22.6</c:v>
                </c:pt>
                <c:pt idx="1">
                  <c:v>21.1</c:v>
                </c:pt>
                <c:pt idx="2">
                  <c:v>20.9</c:v>
                </c:pt>
                <c:pt idx="3">
                  <c:v>20.100000000000001</c:v>
                </c:pt>
                <c:pt idx="4">
                  <c:v>20</c:v>
                </c:pt>
                <c:pt idx="5">
                  <c:v>19.8</c:v>
                </c:pt>
                <c:pt idx="6">
                  <c:v>19.899999999999999</c:v>
                </c:pt>
                <c:pt idx="7">
                  <c:v>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911936"/>
        <c:axId val="122152832"/>
      </c:lineChart>
      <c:catAx>
        <c:axId val="121911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152832"/>
        <c:crosses val="autoZero"/>
        <c:auto val="1"/>
        <c:lblAlgn val="ctr"/>
        <c:lblOffset val="100"/>
        <c:noMultiLvlLbl val="0"/>
      </c:catAx>
      <c:valAx>
        <c:axId val="122152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911936"/>
        <c:crosses val="autoZero"/>
        <c:crossBetween val="between"/>
      </c:valAx>
      <c:spPr>
        <a:noFill/>
        <a:ln w="66675">
          <a:solidFill>
            <a:srgbClr val="F79443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46886174512289"/>
          <c:y val="0.12654826975063541"/>
          <c:w val="0.84759056349367778"/>
          <c:h val="0.681300851668317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Смертность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7.9410397184545137E-2"/>
                  <c:y val="4.7294217873662288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388021960789017"/>
                  <c:y val="5.093223463317479E-2"/>
                </c:manualLayout>
              </c:layout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мес.2019</c:v>
                </c:pt>
                <c:pt idx="1">
                  <c:v>9 мес.2018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</c:v>
                </c:pt>
                <c:pt idx="1">
                  <c:v>15.1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Рождаемость</c:v>
                </c:pt>
              </c:strCache>
            </c:strRef>
          </c:tx>
          <c:spPr>
            <a:solidFill>
              <a:srgbClr val="F79443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4.3656201114149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мес.2019</c:v>
                </c:pt>
                <c:pt idx="1">
                  <c:v>9 мес.2018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10.8</c:v>
                </c:pt>
                <c:pt idx="1">
                  <c:v>11.6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1905152"/>
        <c:axId val="121906688"/>
      </c:barChart>
      <c:catAx>
        <c:axId val="12190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906688"/>
        <c:crosses val="autoZero"/>
        <c:auto val="1"/>
        <c:lblAlgn val="ctr"/>
        <c:lblOffset val="100"/>
        <c:noMultiLvlLbl val="0"/>
      </c:catAx>
      <c:valAx>
        <c:axId val="12190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905152"/>
        <c:crosses val="autoZero"/>
        <c:crossBetween val="between"/>
      </c:valAx>
      <c:spPr>
        <a:noFill/>
        <a:ln w="57150">
          <a:solidFill>
            <a:schemeClr val="accent2"/>
          </a:solidFill>
        </a:ln>
        <a:effectLst/>
      </c:spPr>
    </c:plotArea>
    <c:legend>
      <c:legendPos val="b"/>
      <c:layout>
        <c:manualLayout>
          <c:xMode val="edge"/>
          <c:yMode val="edge"/>
          <c:x val="0.22034321798941878"/>
          <c:y val="0.90746976507291865"/>
          <c:w val="0.68954661540381657"/>
          <c:h val="7.07021343700058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74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baseline="0" dirty="0" smtClean="0">
                <a:solidFill>
                  <a:schemeClr val="accent2">
                    <a:lumMod val="75000"/>
                  </a:schemeClr>
                </a:solidFill>
              </a:rPr>
              <a:t>Минская область</a:t>
            </a:r>
            <a:endParaRPr lang="ru-RU" b="1" baseline="0" dirty="0">
              <a:solidFill>
                <a:schemeClr val="accent2">
                  <a:lumMod val="75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2286726331477149"/>
          <c:y val="0.16790975280779732"/>
          <c:w val="0.84200433268756114"/>
          <c:h val="0.601374652442924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Сумарный показатель рождаемости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2.15</c:v>
                </c:pt>
                <c:pt idx="1">
                  <c:v>1.9400000000000006</c:v>
                </c:pt>
                <c:pt idx="2">
                  <c:v>1.83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208192"/>
        <c:axId val="122204544"/>
      </c:barChart>
      <c:catAx>
        <c:axId val="12120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204544"/>
        <c:crosses val="autoZero"/>
        <c:auto val="1"/>
        <c:lblAlgn val="ctr"/>
        <c:lblOffset val="100"/>
        <c:noMultiLvlLbl val="0"/>
      </c:catAx>
      <c:valAx>
        <c:axId val="122204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208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bg2">
            <a:lumMod val="90000"/>
            <a:tint val="66000"/>
            <a:satMod val="160000"/>
          </a:schemeClr>
        </a:gs>
        <a:gs pos="50000">
          <a:schemeClr val="bg2">
            <a:lumMod val="90000"/>
            <a:tint val="44500"/>
            <a:satMod val="160000"/>
          </a:schemeClr>
        </a:gs>
        <a:gs pos="100000">
          <a:schemeClr val="bg2">
            <a:lumMod val="90000"/>
            <a:tint val="23500"/>
            <a:satMod val="160000"/>
          </a:schemeClr>
        </a:gs>
      </a:gsLst>
      <a:lin ang="2700000" scaled="1"/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i="0" baseline="0" dirty="0" smtClean="0">
                <a:solidFill>
                  <a:schemeClr val="bg2">
                    <a:lumMod val="50000"/>
                  </a:schemeClr>
                </a:solidFill>
              </a:rPr>
              <a:t>Республика Беларусь</a:t>
            </a:r>
            <a:endParaRPr lang="ru-RU" b="1" i="0" baseline="0" dirty="0">
              <a:solidFill>
                <a:schemeClr val="bg2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675645919168478"/>
          <c:y val="0.20338374918024124"/>
          <c:w val="0.82830296604711551"/>
          <c:h val="0.591629485428870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Республики Беларусь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1.73</c:v>
                </c:pt>
                <c:pt idx="1">
                  <c:v>1.7</c:v>
                </c:pt>
                <c:pt idx="2">
                  <c:v>1.71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586496"/>
        <c:axId val="128588032"/>
      </c:barChart>
      <c:catAx>
        <c:axId val="12858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588032"/>
        <c:crosses val="autoZero"/>
        <c:auto val="1"/>
        <c:lblAlgn val="ctr"/>
        <c:lblOffset val="100"/>
        <c:noMultiLvlLbl val="0"/>
      </c:catAx>
      <c:valAx>
        <c:axId val="128588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586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bg2">
            <a:lumMod val="90000"/>
            <a:tint val="66000"/>
            <a:satMod val="160000"/>
          </a:schemeClr>
        </a:gs>
        <a:gs pos="50000">
          <a:schemeClr val="bg2">
            <a:lumMod val="90000"/>
            <a:tint val="44500"/>
            <a:satMod val="160000"/>
          </a:schemeClr>
        </a:gs>
        <a:gs pos="100000">
          <a:schemeClr val="bg2">
            <a:lumMod val="90000"/>
            <a:tint val="23500"/>
            <a:satMod val="160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Минская область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возраст женщины при рождении ребенка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2005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29.3</c:v>
                </c:pt>
                <c:pt idx="1">
                  <c:v>25.8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возраст женщины при рождении первенца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2005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26.4</c:v>
                </c:pt>
                <c:pt idx="1">
                  <c:v>23.5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632320"/>
        <c:axId val="128633856"/>
      </c:barChart>
      <c:catAx>
        <c:axId val="12863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633856"/>
        <c:crosses val="autoZero"/>
        <c:auto val="1"/>
        <c:lblAlgn val="ctr"/>
        <c:lblOffset val="100"/>
        <c:noMultiLvlLbl val="0"/>
      </c:catAx>
      <c:valAx>
        <c:axId val="128633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632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586177405957072E-2"/>
          <c:y val="0.85330665565461272"/>
          <c:w val="0.92956573803486719"/>
          <c:h val="0.134613149594345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CC3300"/>
                </a:solidFill>
                <a:latin typeface="+mn-lt"/>
                <a:ea typeface="+mn-ea"/>
                <a:cs typeface="+mn-cs"/>
              </a:defRPr>
            </a:pPr>
            <a:r>
              <a:rPr lang="ru-RU" b="1" dirty="0" smtClean="0">
                <a:solidFill>
                  <a:srgbClr val="CC3300"/>
                </a:solidFill>
              </a:rPr>
              <a:t>Минская область </a:t>
            </a:r>
            <a:endParaRPr lang="ru-RU" b="1" dirty="0">
              <a:solidFill>
                <a:srgbClr val="CC33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женщины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2005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25.7</c:v>
                </c:pt>
                <c:pt idx="1">
                  <c:v>23.3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2018</c:v>
                </c:pt>
                <c:pt idx="1">
                  <c:v>2005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28.1</c:v>
                </c:pt>
                <c:pt idx="1">
                  <c:v>25.7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8731392"/>
        <c:axId val="128745472"/>
      </c:barChart>
      <c:catAx>
        <c:axId val="12873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745472"/>
        <c:crosses val="autoZero"/>
        <c:auto val="1"/>
        <c:lblAlgn val="ctr"/>
        <c:lblOffset val="100"/>
        <c:noMultiLvlLbl val="0"/>
      </c:catAx>
      <c:valAx>
        <c:axId val="12874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731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baseline="0" dirty="0" smtClean="0">
                <a:solidFill>
                  <a:srgbClr val="C00000"/>
                </a:solidFill>
              </a:rPr>
              <a:t>Минская область</a:t>
            </a:r>
            <a:endParaRPr lang="ru-RU" b="1" baseline="0" dirty="0">
              <a:solidFill>
                <a:srgbClr val="C00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Браки в Минской области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12.7</c:v>
                </c:pt>
                <c:pt idx="1">
                  <c:v>11.9</c:v>
                </c:pt>
                <c:pt idx="2">
                  <c:v>9.3000000000000007</c:v>
                </c:pt>
                <c:pt idx="3">
                  <c:v>9.5</c:v>
                </c:pt>
                <c:pt idx="4">
                  <c:v>8.8000000000000007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Разводы в Минской области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5.0999999999999996</c:v>
                </c:pt>
                <c:pt idx="1">
                  <c:v>5</c:v>
                </c:pt>
                <c:pt idx="2">
                  <c:v>4.9000000000000004</c:v>
                </c:pt>
                <c:pt idx="3">
                  <c:v>4.8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553152"/>
        <c:axId val="175706880"/>
      </c:barChart>
      <c:catAx>
        <c:axId val="13355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706880"/>
        <c:crosses val="autoZero"/>
        <c:auto val="1"/>
        <c:lblAlgn val="ctr"/>
        <c:lblOffset val="100"/>
        <c:noMultiLvlLbl val="0"/>
      </c:catAx>
      <c:valAx>
        <c:axId val="175706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55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l="100000" b="100000"/>
      </a:path>
      <a:tileRect t="-100000" r="-100000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baseline="0" dirty="0" smtClean="0">
                <a:solidFill>
                  <a:srgbClr val="C00000"/>
                </a:solidFill>
              </a:rPr>
              <a:t>Республика Беларусь</a:t>
            </a:r>
            <a:endParaRPr lang="ru-RU" b="1" baseline="0" dirty="0">
              <a:solidFill>
                <a:srgbClr val="C00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Браки в 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86</c:v>
                </c:pt>
                <c:pt idx="1">
                  <c:v>82</c:v>
                </c:pt>
                <c:pt idx="2">
                  <c:v>64</c:v>
                </c:pt>
                <c:pt idx="3">
                  <c:v>66</c:v>
                </c:pt>
                <c:pt idx="4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Разводы в РБ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2011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38</c:v>
                </c:pt>
                <c:pt idx="1">
                  <c:v>32</c:v>
                </c:pt>
                <c:pt idx="2">
                  <c:v>32</c:v>
                </c:pt>
                <c:pt idx="3">
                  <c:v>32</c:v>
                </c:pt>
                <c:pt idx="4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737088"/>
        <c:axId val="175751168"/>
      </c:barChart>
      <c:catAx>
        <c:axId val="17573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751168"/>
        <c:crosses val="autoZero"/>
        <c:auto val="1"/>
        <c:lblAlgn val="ctr"/>
        <c:lblOffset val="100"/>
        <c:noMultiLvlLbl val="0"/>
      </c:catAx>
      <c:valAx>
        <c:axId val="17575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737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path path="circle">
        <a:fillToRect l="100000" b="100000"/>
      </a:path>
      <a:tileRect t="-100000" r="-100000"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0.21799</cdr:y>
    </cdr:to>
    <cdr:sp macro="" textlink="">
      <cdr:nvSpPr>
        <cdr:cNvPr id="2" name="Заголовок 3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0" y="-1015520"/>
          <a:ext cx="2592288" cy="857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rtlCol="0" anchor="ctr">
          <a:normAutofit/>
          <a:scene3d>
            <a:camera prst="orthographicFront"/>
            <a:lightRig rig="soft" dir="t"/>
          </a:scene3d>
          <a:sp3d prstMaterial="softEdge">
            <a:bevelT w="25400" h="25400"/>
          </a:sp3d>
        </a:bodyPr>
        <a:lstStyle xmlns:a="http://schemas.openxmlformats.org/drawingml/2006/main">
          <a:lvl1pPr algn="l" rtl="0" eaLnBrk="1" latinLnBrk="0" hangingPunct="1">
            <a:spcBef>
              <a:spcPct val="0"/>
            </a:spcBef>
            <a:buNone/>
            <a:defRPr kumimoji="0" sz="4100" b="1" kern="120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defRPr>
          </a:lvl1pPr>
          <a:extLst/>
        </a:lstStyle>
        <a:p xmlns:a="http://schemas.openxmlformats.org/drawingml/2006/main">
          <a:pPr algn="ctr"/>
          <a:r>
            <a:rPr lang="ru-RU" sz="14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rPr>
            <a:t>Структура смертности за 9 месяцев 2019 года</a:t>
          </a:r>
          <a:endParaRPr lang="ru-RU" sz="1400" dirty="0">
            <a:solidFill>
              <a:schemeClr val="accent1">
                <a:lumMod val="50000"/>
              </a:schemeClr>
            </a:solidFill>
            <a:latin typeface="Arial Black" panose="020B0A040201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7F0D9-90E2-4BB5-8787-0C3A9A4C6284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A3600-7C02-4F3F-B63A-74A6A39B31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505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34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985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41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936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8A3600-7C02-4F3F-B63A-74A6A39B317F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958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" y="742950"/>
            <a:ext cx="6592888" cy="3709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32094-7585-4783-B954-13B7D2F5DF8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868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106" name="Rectangle 7"/>
          <p:cNvSpPr txBox="1">
            <a:spLocks noGrp="1" noChangeArrowheads="1"/>
          </p:cNvSpPr>
          <p:nvPr/>
        </p:nvSpPr>
        <p:spPr bwMode="auto">
          <a:xfrm>
            <a:off x="3883485" y="8685559"/>
            <a:ext cx="2972918" cy="4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9" tIns="45700" rIns="91399" bIns="45700" anchor="b"/>
          <a:lstStyle/>
          <a:p>
            <a:pPr algn="r"/>
            <a:fld id="{6A9C8E65-098F-47ED-BF2F-6FFE99A08B55}" type="slidenum">
              <a:rPr lang="ru-RU" sz="1200">
                <a:latin typeface="Arial" pitchFamily="34" charset="0"/>
              </a:rPr>
              <a:pPr algn="r"/>
              <a:t>31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81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5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516" y="4342050"/>
            <a:ext cx="5480968" cy="4115749"/>
          </a:xfrm>
        </p:spPr>
        <p:txBody>
          <a:bodyPr lIns="91399" tIns="45700" rIns="91399" bIns="45700"/>
          <a:lstStyle/>
          <a:p>
            <a:endParaRPr lang="be-BY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912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341340"/>
            <a:ext cx="6270922" cy="1573670"/>
          </a:xfrm>
        </p:spPr>
        <p:txBody>
          <a:bodyPr anchor="b">
            <a:noAutofit/>
          </a:bodyPr>
          <a:lstStyle>
            <a:lvl1pPr algn="ct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2967210"/>
            <a:ext cx="5123755" cy="814678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725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4840039"/>
            <a:ext cx="1205958" cy="30346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2631EB5-E0D7-4E1B-8674-1B1917B78D11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4840039"/>
            <a:ext cx="5267533" cy="303461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4840039"/>
            <a:ext cx="1197219" cy="30346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564644" y="558352"/>
            <a:ext cx="8005588" cy="4012253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25814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1721644"/>
            <a:ext cx="7200900" cy="26789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F2AC6-7778-4AA7-BC1D-B40F6043CF62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004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7421" y="468117"/>
            <a:ext cx="1174325" cy="39324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468117"/>
            <a:ext cx="6134731" cy="39324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0D4D3-7EDB-4594-B78C-AD54B5595D13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177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D4D7-CF85-43C9-8421-2C4F72E26536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62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976020"/>
            <a:ext cx="7209728" cy="2139553"/>
          </a:xfrm>
        </p:spPr>
        <p:txBody>
          <a:bodyPr anchor="b">
            <a:normAutofit/>
          </a:bodyPr>
          <a:lstStyle>
            <a:lvl1pPr algn="r">
              <a:defRPr sz="54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3162246"/>
            <a:ext cx="7209728" cy="857493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4840039"/>
            <a:ext cx="1216807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0E5A36-8B56-432A-8C0C-6E98E237219E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4840039"/>
            <a:ext cx="5267533" cy="30346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4840039"/>
            <a:ext cx="119721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264239"/>
            <a:ext cx="2456260" cy="3306366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58121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1714500"/>
            <a:ext cx="3335840" cy="268605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1714500"/>
            <a:ext cx="3335840" cy="268605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2A1D-587E-4802-A710-51DE707875D7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288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514350"/>
            <a:ext cx="7200900" cy="11144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1755648"/>
            <a:ext cx="3332988" cy="617934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2478906"/>
            <a:ext cx="3332988" cy="192164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1" y="1755648"/>
            <a:ext cx="3332988" cy="617934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25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1" y="2478906"/>
            <a:ext cx="3332988" cy="192164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EB8BD-D24A-49A8-9792-12129F1B4633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64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C8EB8-8967-4244-995B-95DCBC6D5D1F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78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75C74-63EB-4AC4-BACB-5E89529720D2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14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2"/>
            <a:ext cx="3977640" cy="5143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514350"/>
            <a:ext cx="2891790" cy="1618413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514351"/>
            <a:ext cx="3909060" cy="3881438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142258"/>
            <a:ext cx="2891790" cy="225829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4840039"/>
            <a:ext cx="90342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A8DF2B-2D98-427A-A7D7-BD5F85B85E16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4840039"/>
            <a:ext cx="1780256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4840039"/>
            <a:ext cx="119721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282"/>
            <a:ext cx="1714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060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82"/>
            <a:ext cx="3977640" cy="5143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514350"/>
            <a:ext cx="2891790" cy="1618413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36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51434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141976"/>
            <a:ext cx="2891790" cy="2258574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125"/>
              </a:spcAft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4840039"/>
            <a:ext cx="90342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F2C7D8-9044-4F6A-B151-A01183F5B65D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4840039"/>
            <a:ext cx="1780256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4840039"/>
            <a:ext cx="1197219" cy="30346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282"/>
            <a:ext cx="1714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119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514350"/>
            <a:ext cx="7200900" cy="11144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1714500"/>
            <a:ext cx="7200900" cy="2686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4840039"/>
            <a:ext cx="90342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fld id="{45873674-4586-4F5A-8CE8-FC3B7896BF00}" type="datetime1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4840039"/>
            <a:ext cx="4710623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4840039"/>
            <a:ext cx="1197219" cy="3034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2"/>
                </a:solidFill>
              </a:defRPr>
            </a:lvl1pPr>
          </a:lstStyle>
          <a:p>
            <a:fld id="{DC6846BD-96E4-455A-89FA-5AA6EFC862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58571" y="282"/>
            <a:ext cx="17145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2397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33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8036" indent="-288036" algn="l" defTabSz="685800" rtl="0" eaLnBrk="1" latinLnBrk="0" hangingPunct="1">
        <a:lnSpc>
          <a:spcPct val="94000"/>
        </a:lnSpc>
        <a:spcBef>
          <a:spcPts val="750"/>
        </a:spcBef>
        <a:spcAft>
          <a:spcPts val="150"/>
        </a:spcAft>
        <a:buFont typeface="Franklin Gothic Book" panose="020B0503020102020204" pitchFamily="34" charset="0"/>
        <a:buChar char="■"/>
        <a:defRPr sz="15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5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0287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35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7145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0574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2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4003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7432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–"/>
        <a:defRPr sz="105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086100" indent="-288036" algn="l" defTabSz="685800" rtl="0" eaLnBrk="1" latinLnBrk="0" hangingPunct="1">
        <a:lnSpc>
          <a:spcPct val="94000"/>
        </a:lnSpc>
        <a:spcBef>
          <a:spcPts val="375"/>
        </a:spcBef>
        <a:spcAft>
          <a:spcPts val="150"/>
        </a:spcAft>
        <a:buFont typeface="Franklin Gothic Book" panose="020B0503020102020204" pitchFamily="34" charset="0"/>
        <a:buChar char="■"/>
        <a:defRPr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jpeg"/><Relationship Id="rId5" Type="http://schemas.openxmlformats.org/officeDocument/2006/relationships/image" Target="../media/image11.emf"/><Relationship Id="rId4" Type="http://schemas.openxmlformats.org/officeDocument/2006/relationships/oleObject" Target="../embeddings/_____Microsoft_Excel_97-20031.xls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0.xml"/><Relationship Id="rId5" Type="http://schemas.openxmlformats.org/officeDocument/2006/relationships/image" Target="../media/image15.emf"/><Relationship Id="rId4" Type="http://schemas.openxmlformats.org/officeDocument/2006/relationships/oleObject" Target="../embeddings/_____Microsoft_Excel_97-20032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jpeg"/><Relationship Id="rId5" Type="http://schemas.openxmlformats.org/officeDocument/2006/relationships/image" Target="../media/image20.emf"/><Relationship Id="rId4" Type="http://schemas.openxmlformats.org/officeDocument/2006/relationships/oleObject" Target="../embeddings/_____Microsoft_Excel_97-20033.xls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843558"/>
            <a:ext cx="3240360" cy="281650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11510"/>
            <a:ext cx="4392488" cy="3456384"/>
          </a:xfrm>
        </p:spPr>
        <p:txBody>
          <a:bodyPr>
            <a:normAutofit fontScale="70000" lnSpcReduction="20000"/>
          </a:bodyPr>
          <a:lstStyle/>
          <a:p>
            <a:r>
              <a:rPr lang="ru-RU" sz="5500" b="1" dirty="0">
                <a:solidFill>
                  <a:schemeClr val="accent3">
                    <a:lumMod val="75000"/>
                  </a:schemeClr>
                </a:solidFill>
              </a:rPr>
              <a:t>Реализация государственной демографической политики  </a:t>
            </a:r>
            <a:endParaRPr lang="en-US" sz="55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5500" b="1" dirty="0" smtClean="0">
                <a:solidFill>
                  <a:schemeClr val="accent3">
                    <a:lumMod val="75000"/>
                  </a:schemeClr>
                </a:solidFill>
              </a:rPr>
              <a:t>в  </a:t>
            </a:r>
            <a:r>
              <a:rPr lang="ru-RU" sz="5500" b="1" dirty="0">
                <a:solidFill>
                  <a:schemeClr val="accent3">
                    <a:lumMod val="75000"/>
                  </a:schemeClr>
                </a:solidFill>
              </a:rPr>
              <a:t>Минской </a:t>
            </a:r>
            <a:r>
              <a:rPr lang="ru-RU" sz="5500" b="1" dirty="0" smtClean="0">
                <a:solidFill>
                  <a:schemeClr val="accent3">
                    <a:lumMod val="75000"/>
                  </a:schemeClr>
                </a:solidFill>
              </a:rPr>
              <a:t>области</a:t>
            </a:r>
            <a:r>
              <a:rPr lang="ru-RU" sz="5500" dirty="0">
                <a:solidFill>
                  <a:schemeClr val="accent3">
                    <a:lumMod val="75000"/>
                  </a:schemeClr>
                </a:solidFill>
              </a:rPr>
              <a:t> </a:t>
            </a:r>
            <a:endParaRPr lang="en-US" sz="5500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7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23477"/>
            <a:ext cx="7344816" cy="89204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Общие коэффициенты рождаемости, смертности и относительный естественный прирост населения Минской области с 1990 по 9 месяцев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2019гг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(на 1000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населения)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Объект 5"/>
          <p:cNvSpPr>
            <a:spLocks noGrp="1"/>
          </p:cNvSpPr>
          <p:nvPr>
            <p:ph sz="quarter" idx="4"/>
          </p:nvPr>
        </p:nvSpPr>
        <p:spPr>
          <a:xfrm>
            <a:off x="6012160" y="1419621"/>
            <a:ext cx="3016698" cy="242773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A50021"/>
                </a:solidFill>
                <a:latin typeface="Arial Black" panose="020B0A04020102020204" pitchFamily="34" charset="0"/>
              </a:rPr>
              <a:t>Выполнение основных целевых показателей в Минской области за 9 мес. 2019 года </a:t>
            </a:r>
          </a:p>
          <a:p>
            <a:r>
              <a:rPr lang="ru-RU" sz="4800" b="1" dirty="0" smtClean="0">
                <a:latin typeface="Arial Black" panose="020B0A04020102020204" pitchFamily="34" charset="0"/>
              </a:rPr>
              <a:t>Коэффициент рождаемости - 10,1 (родившихся </a:t>
            </a:r>
            <a:r>
              <a:rPr lang="ru-RU" sz="4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на </a:t>
            </a:r>
            <a:r>
              <a:rPr lang="ru-RU" sz="4800" b="1" dirty="0">
                <a:latin typeface="Arial Black" panose="020B0A04020102020204" pitchFamily="34" charset="0"/>
                <a:cs typeface="Aharoni" panose="02010803020104030203" pitchFamily="2" charset="-79"/>
              </a:rPr>
              <a:t>1 </a:t>
            </a:r>
            <a:r>
              <a:rPr lang="ru-RU" sz="4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тыс. населения)</a:t>
            </a:r>
            <a:endParaRPr lang="ru-RU" sz="4800" b="1" dirty="0" smtClean="0">
              <a:latin typeface="Arial Black" panose="020B0A04020102020204" pitchFamily="34" charset="0"/>
            </a:endParaRPr>
          </a:p>
          <a:p>
            <a:r>
              <a:rPr lang="ru-RU" sz="4800" b="1" dirty="0">
                <a:latin typeface="Arial Black" panose="020B0A04020102020204" pitchFamily="34" charset="0"/>
              </a:rPr>
              <a:t>Коэффициент  </a:t>
            </a:r>
            <a:r>
              <a:rPr lang="ru-RU" sz="4800" b="1" dirty="0" smtClean="0">
                <a:latin typeface="Arial Black" panose="020B0A04020102020204" pitchFamily="34" charset="0"/>
              </a:rPr>
              <a:t>смертности – 14 (умерших </a:t>
            </a:r>
            <a:r>
              <a:rPr lang="ru-RU" sz="4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на </a:t>
            </a:r>
            <a:r>
              <a:rPr lang="ru-RU" sz="4800" b="1" dirty="0">
                <a:latin typeface="Arial Black" panose="020B0A04020102020204" pitchFamily="34" charset="0"/>
                <a:cs typeface="Aharoni" panose="02010803020104030203" pitchFamily="2" charset="-79"/>
              </a:rPr>
              <a:t>1 </a:t>
            </a:r>
            <a:r>
              <a:rPr lang="ru-RU" sz="4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тыс. населения)</a:t>
            </a:r>
            <a:endParaRPr lang="ru-RU" sz="4800" b="1" dirty="0">
              <a:latin typeface="Arial Black" panose="020B0A04020102020204" pitchFamily="34" charset="0"/>
            </a:endParaRPr>
          </a:p>
          <a:p>
            <a:r>
              <a:rPr lang="ru-RU" sz="4800" b="1" dirty="0" smtClean="0">
                <a:latin typeface="Arial Black" panose="020B0A04020102020204" pitchFamily="34" charset="0"/>
              </a:rPr>
              <a:t>Естественный прирост -  - 3.9 на 1 тыс. населения</a:t>
            </a:r>
          </a:p>
          <a:p>
            <a:r>
              <a:rPr lang="ru-RU" sz="4800" b="1" dirty="0">
                <a:latin typeface="Arial Black" panose="020B0A04020102020204" pitchFamily="34" charset="0"/>
                <a:cs typeface="Aharoni" panose="02010803020104030203" pitchFamily="2" charset="-79"/>
              </a:rPr>
              <a:t>Показатель </a:t>
            </a:r>
            <a:r>
              <a:rPr lang="ru-RU" sz="4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младенческой смертности - 3,4 (умерших на </a:t>
            </a:r>
            <a:r>
              <a:rPr lang="ru-RU" sz="4800" b="1" dirty="0">
                <a:latin typeface="Arial Black" panose="020B0A04020102020204" pitchFamily="34" charset="0"/>
                <a:cs typeface="Aharoni" panose="02010803020104030203" pitchFamily="2" charset="-79"/>
              </a:rPr>
              <a:t>1 </a:t>
            </a:r>
            <a:r>
              <a:rPr lang="ru-RU" sz="4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тыс. родившихся) </a:t>
            </a:r>
          </a:p>
          <a:p>
            <a:endParaRPr lang="ru-RU" sz="4800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endParaRPr lang="ru-RU" sz="4800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  <a:p>
            <a:endParaRPr lang="ru-RU" b="1" dirty="0">
              <a:latin typeface="Arial Black" panose="020B0A04020102020204" pitchFamily="34" charset="0"/>
            </a:endParaRPr>
          </a:p>
          <a:p>
            <a:endParaRPr lang="ru-RU" b="1" dirty="0"/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90424845"/>
              </p:ext>
            </p:extLst>
          </p:nvPr>
        </p:nvGraphicFramePr>
        <p:xfrm>
          <a:off x="684213" y="1419621"/>
          <a:ext cx="5222875" cy="3420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Лист" r:id="rId4" imgW="9067800" imgH="4305300" progId="Excel.Sheet.8">
                  <p:embed followColorScheme="full"/>
                </p:oleObj>
              </mc:Choice>
              <mc:Fallback>
                <p:oleObj name="Лист" r:id="rId4" imgW="9067800" imgH="4305300" progId="Excel.Sheet.8">
                  <p:embed followColorScheme="full"/>
                  <p:pic>
                    <p:nvPicPr>
                      <p:cNvPr id="0" name="Picture 6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19621"/>
                        <a:ext cx="5222875" cy="342041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FAFCF5"/>
                          </a:gs>
                          <a:gs pos="100000">
                            <a:srgbClr val="E0EFC3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4" descr="ÐÐ°ÑÑÐ¸Ð½ÐºÐ¸ Ð¿Ð¾ Ð·Ð°Ð¿ÑÐ¾ÑÑ ÐºÐ°ÑÑÐ¸Ð½ÐºÐ¸ Ð´ÐµÑÐµÐ¹ Ð²  ÐºÐ¾ÑÑÑÐ¼Ð°Ñ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160" y="123477"/>
            <a:ext cx="1189319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бъект 5"/>
          <p:cNvSpPr txBox="1">
            <a:spLocks/>
          </p:cNvSpPr>
          <p:nvPr/>
        </p:nvSpPr>
        <p:spPr>
          <a:xfrm>
            <a:off x="6226735" y="3847354"/>
            <a:ext cx="2775861" cy="8640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88036" indent="-288036" algn="l" defTabSz="685800" rtl="0" eaLnBrk="1" latinLnBrk="0" hangingPunct="1">
              <a:lnSpc>
                <a:spcPct val="94000"/>
              </a:lnSpc>
              <a:spcBef>
                <a:spcPts val="750"/>
              </a:spcBef>
              <a:spcAft>
                <a:spcPts val="150"/>
              </a:spcAft>
              <a:buFont typeface="Franklin Gothic Book" panose="020B0503020102020204" pitchFamily="34" charset="0"/>
              <a:buChar char="■"/>
              <a:defRPr sz="15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–"/>
              <a:defRPr sz="15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287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■"/>
              <a:defRPr sz="13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–"/>
              <a:defRPr sz="135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7145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■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0574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–"/>
              <a:defRPr sz="12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4003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■"/>
              <a:defRPr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7432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–"/>
              <a:defRPr sz="105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086100" indent="-288036" algn="l" defTabSz="685800" rtl="0" eaLnBrk="1" latinLnBrk="0" hangingPunct="1">
              <a:lnSpc>
                <a:spcPct val="94000"/>
              </a:lnSpc>
              <a:spcBef>
                <a:spcPts val="375"/>
              </a:spcBef>
              <a:spcAft>
                <a:spcPts val="150"/>
              </a:spcAft>
              <a:buFont typeface="Franklin Gothic Book" panose="020B0503020102020204" pitchFamily="34" charset="0"/>
              <a:buChar char="■"/>
              <a:defRPr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rgbClr val="A50021"/>
                </a:solidFill>
              </a:rPr>
              <a:t>В Минской области за 9 мес.2019 г. родилось 10798 детей, что  меньше  на 818 детей чем за аналогичный период 2018 г. </a:t>
            </a:r>
            <a:endParaRPr lang="ru-RU" b="1" dirty="0" smtClean="0">
              <a:latin typeface="Arial Black" panose="020B0A04020102020204" pitchFamily="34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5135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7494"/>
            <a:ext cx="7200900" cy="11144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Суммарный показатель рождаемости  в Минской области и Республике Беларусь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39095090"/>
              </p:ext>
            </p:extLst>
          </p:nvPr>
        </p:nvGraphicFramePr>
        <p:xfrm>
          <a:off x="827584" y="1381919"/>
          <a:ext cx="3816424" cy="3350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817" y="195486"/>
            <a:ext cx="1017245" cy="10207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12500"/>
          </a:effectLst>
          <a:extLst/>
        </p:spPr>
      </p:pic>
      <p:graphicFrame>
        <p:nvGraphicFramePr>
          <p:cNvPr id="20" name="Объект 1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13924796"/>
              </p:ext>
            </p:extLst>
          </p:nvPr>
        </p:nvGraphicFramePr>
        <p:xfrm>
          <a:off x="4894263" y="1381919"/>
          <a:ext cx="3998217" cy="3350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0123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95486"/>
            <a:ext cx="7474187" cy="11144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Средний возраст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женщин при рождении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детей в Минской области (лет)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419622"/>
            <a:ext cx="3464948" cy="3420417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Для Минской </a:t>
            </a:r>
            <a:r>
              <a:rPr lang="ru-RU" sz="1800" b="1" dirty="0"/>
              <a:t>области характерна тенденция увеличения среднего возраста женщин </a:t>
            </a:r>
            <a:r>
              <a:rPr lang="ru-RU" sz="1800" b="1" dirty="0" smtClean="0"/>
              <a:t> при рождении детей, в том числе  </a:t>
            </a:r>
            <a:r>
              <a:rPr lang="ru-RU" sz="1800" b="1" dirty="0"/>
              <a:t>первого ребенка. </a:t>
            </a:r>
            <a:endParaRPr lang="ru-RU" sz="1800" b="1" dirty="0" smtClean="0"/>
          </a:p>
          <a:p>
            <a:r>
              <a:rPr lang="ru-RU" sz="1800" b="1" dirty="0" smtClean="0"/>
              <a:t>В </a:t>
            </a:r>
            <a:r>
              <a:rPr lang="ru-RU" sz="1800" b="1" dirty="0"/>
              <a:t>2018 году средний возраст женщины при рождении ребенка составил 29,3 лет, а при рождении первенца –  26,4 лет (в 2005 году – 25,8 и 23,5 соответственно). </a:t>
            </a:r>
            <a:endParaRPr lang="en-US" sz="1800" b="1" dirty="0"/>
          </a:p>
          <a:p>
            <a:endParaRPr lang="en-US" sz="1800" b="1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98973279"/>
              </p:ext>
            </p:extLst>
          </p:nvPr>
        </p:nvGraphicFramePr>
        <p:xfrm>
          <a:off x="4364540" y="1131590"/>
          <a:ext cx="4599947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6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Объект 1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1196284"/>
              </p:ext>
            </p:extLst>
          </p:nvPr>
        </p:nvGraphicFramePr>
        <p:xfrm>
          <a:off x="1028700" y="723698"/>
          <a:ext cx="3759324" cy="412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819074" y="200268"/>
            <a:ext cx="7713365" cy="37940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3300"/>
                </a:solidFill>
              </a:rPr>
              <a:t>Средний </a:t>
            </a:r>
            <a:r>
              <a:rPr lang="ru-RU" b="1" dirty="0">
                <a:solidFill>
                  <a:srgbClr val="CC3300"/>
                </a:solidFill>
              </a:rPr>
              <a:t>возраст вступления в </a:t>
            </a:r>
            <a:r>
              <a:rPr lang="ru-RU" b="1" dirty="0" smtClean="0">
                <a:solidFill>
                  <a:srgbClr val="CC3300"/>
                </a:solidFill>
              </a:rPr>
              <a:t>брак (лет)</a:t>
            </a:r>
            <a:r>
              <a:rPr lang="en-US" b="1" dirty="0">
                <a:solidFill>
                  <a:srgbClr val="CC3300"/>
                </a:solidFill>
              </a:rPr>
              <a:t/>
            </a:r>
            <a:br>
              <a:rPr lang="en-US" b="1" dirty="0">
                <a:solidFill>
                  <a:srgbClr val="CC3300"/>
                </a:solidFill>
              </a:rPr>
            </a:br>
            <a:endParaRPr lang="en-US" sz="1600" b="1" dirty="0">
              <a:solidFill>
                <a:srgbClr val="CC3300"/>
              </a:solidFill>
            </a:endParaRPr>
          </a:p>
        </p:txBody>
      </p:sp>
      <p:pic>
        <p:nvPicPr>
          <p:cNvPr id="1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23698"/>
            <a:ext cx="3600400" cy="170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5116489" y="2643759"/>
            <a:ext cx="3375518" cy="1724264"/>
          </a:xfrm>
        </p:spPr>
        <p:txBody>
          <a:bodyPr/>
          <a:lstStyle/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Для  Минской области, как и в целом для Республики  Беларусь  в 2018 году характерна тенденция увеличения среднего возраста при вступлении в первый брак: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у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женщин – 25,7 лет, у мужчин  – 28,1 лет    (в 2005 году – 23,3 и 25,7 лет соответственно).</a:t>
            </a:r>
            <a:endParaRPr 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82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992" y="193599"/>
            <a:ext cx="7200900" cy="7939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A50021"/>
                </a:solidFill>
              </a:rPr>
              <a:t>Уровень браков и разводов  в Минской области и Республике </a:t>
            </a:r>
            <a:r>
              <a:rPr lang="ru-RU" dirty="0" smtClean="0">
                <a:solidFill>
                  <a:srgbClr val="A50021"/>
                </a:solidFill>
              </a:rPr>
              <a:t>Беларусь в тыс.чел</a:t>
            </a:r>
            <a:endParaRPr lang="en-US" dirty="0">
              <a:solidFill>
                <a:srgbClr val="A50021"/>
              </a:solidFill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31268920"/>
              </p:ext>
            </p:extLst>
          </p:nvPr>
        </p:nvGraphicFramePr>
        <p:xfrm>
          <a:off x="1028700" y="1347614"/>
          <a:ext cx="3543300" cy="305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Объект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44496129"/>
              </p:ext>
            </p:extLst>
          </p:nvPr>
        </p:nvGraphicFramePr>
        <p:xfrm>
          <a:off x="4894263" y="1347614"/>
          <a:ext cx="3710185" cy="3052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0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23477"/>
            <a:ext cx="7344816" cy="892043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Общие коэффициенты рождаемости, смертности и относительный естественный прирост населения Минской области с 1990 по 9 месяцев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2019гг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 (на 1000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населения)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8" name="Объект 5"/>
          <p:cNvSpPr>
            <a:spLocks noGrp="1"/>
          </p:cNvSpPr>
          <p:nvPr>
            <p:ph sz="quarter" idx="4"/>
          </p:nvPr>
        </p:nvSpPr>
        <p:spPr>
          <a:xfrm>
            <a:off x="6012160" y="1275606"/>
            <a:ext cx="3016698" cy="3312368"/>
          </a:xfrm>
        </p:spPr>
        <p:txBody>
          <a:bodyPr>
            <a:normAutofit/>
          </a:bodyPr>
          <a:lstStyle/>
          <a:p>
            <a:endParaRPr lang="ru-RU" b="1" dirty="0">
              <a:latin typeface="Arial Black" panose="020B0A04020102020204" pitchFamily="34" charset="0"/>
            </a:endParaRPr>
          </a:p>
          <a:p>
            <a:endParaRPr lang="ru-RU" b="1" dirty="0"/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94329486"/>
              </p:ext>
            </p:extLst>
          </p:nvPr>
        </p:nvGraphicFramePr>
        <p:xfrm>
          <a:off x="684213" y="1714500"/>
          <a:ext cx="5222875" cy="2873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3" name="Лист" r:id="rId4" imgW="9105900" imgH="4229100" progId="Excel.Sheet.8">
                  <p:embed followColorScheme="full"/>
                </p:oleObj>
              </mc:Choice>
              <mc:Fallback>
                <p:oleObj name="Лист" r:id="rId4" imgW="9105900" imgH="4229100" progId="Excel.Sheet.8">
                  <p:embed followColorScheme="full"/>
                  <p:pic>
                    <p:nvPicPr>
                      <p:cNvPr id="0" name="Picture 5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714500"/>
                        <a:ext cx="5222875" cy="2873474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FAFCF5"/>
                          </a:gs>
                          <a:gs pos="100000">
                            <a:srgbClr val="E0EFC3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3472455"/>
              </p:ext>
            </p:extLst>
          </p:nvPr>
        </p:nvGraphicFramePr>
        <p:xfrm>
          <a:off x="6012160" y="1015520"/>
          <a:ext cx="2736304" cy="3932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46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60586"/>
            <a:ext cx="8136904" cy="111442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По результатам исследования </a:t>
            </a:r>
            <a:r>
              <a:rPr lang="en-US" sz="2800" b="1" dirty="0">
                <a:solidFill>
                  <a:srgbClr val="C00000"/>
                </a:solidFill>
              </a:rPr>
              <a:t>STEPs</a:t>
            </a:r>
            <a:r>
              <a:rPr lang="ru-RU" sz="2800" b="1" dirty="0">
                <a:solidFill>
                  <a:srgbClr val="C00000"/>
                </a:solidFill>
              </a:rPr>
              <a:t> отмечается высокая распространенность факторов риска НИЗ: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91630"/>
            <a:ext cx="6296792" cy="3348409"/>
          </a:xfrm>
        </p:spPr>
        <p:txBody>
          <a:bodyPr>
            <a:normAutofit fontScale="55000" lnSpcReduction="20000"/>
          </a:bodyPr>
          <a:lstStyle/>
          <a:p>
            <a:r>
              <a:rPr lang="ru-RU" sz="2300" b="1" dirty="0"/>
              <a:t>27,1 процента населения в возрасте 18-69 лет ежедневно курят</a:t>
            </a:r>
            <a:r>
              <a:rPr lang="ru-RU" sz="2300" b="1" dirty="0" smtClean="0"/>
              <a:t>;</a:t>
            </a:r>
          </a:p>
          <a:p>
            <a:r>
              <a:rPr lang="ru-RU" sz="2300" b="1" dirty="0" smtClean="0"/>
              <a:t> </a:t>
            </a:r>
            <a:r>
              <a:rPr lang="ru-RU" sz="2300" b="1" dirty="0"/>
              <a:t>52,8 процента – употребляли алкоголь в течение последнего месяца; </a:t>
            </a:r>
            <a:endParaRPr lang="ru-RU" sz="2300" b="1" dirty="0" smtClean="0"/>
          </a:p>
          <a:p>
            <a:r>
              <a:rPr lang="ru-RU" sz="2300" b="1" dirty="0" smtClean="0"/>
              <a:t>72,9 </a:t>
            </a:r>
            <a:r>
              <a:rPr lang="ru-RU" sz="2300" b="1" dirty="0"/>
              <a:t>процента – потребляют меньше пяти порций фруктов и овощей в день</a:t>
            </a:r>
            <a:r>
              <a:rPr lang="ru-RU" sz="2300" b="1" dirty="0" smtClean="0"/>
              <a:t>;</a:t>
            </a:r>
          </a:p>
          <a:p>
            <a:r>
              <a:rPr lang="ru-RU" sz="2300" b="1" dirty="0" smtClean="0"/>
              <a:t> </a:t>
            </a:r>
            <a:r>
              <a:rPr lang="ru-RU" sz="2300" b="1" dirty="0"/>
              <a:t>60,6 процента – имеют избыточную массу тела; </a:t>
            </a:r>
            <a:endParaRPr lang="ru-RU" sz="2300" b="1" dirty="0" smtClean="0"/>
          </a:p>
          <a:p>
            <a:r>
              <a:rPr lang="ru-RU" sz="2300" b="1" dirty="0" smtClean="0"/>
              <a:t>25,4 </a:t>
            </a:r>
            <a:r>
              <a:rPr lang="ru-RU" sz="2300" b="1" dirty="0"/>
              <a:t>процента – имеют ожирение;   висцеральное ожирение у 42 процента мужчин и  63,5 процента женщин; </a:t>
            </a:r>
            <a:endParaRPr lang="ru-RU" sz="2300" b="1" dirty="0" smtClean="0"/>
          </a:p>
          <a:p>
            <a:r>
              <a:rPr lang="ru-RU" sz="2300" b="1" dirty="0" smtClean="0"/>
              <a:t>45 </a:t>
            </a:r>
            <a:r>
              <a:rPr lang="ru-RU" sz="2300" b="1" dirty="0"/>
              <a:t>процента – имеют повышенное артериальное давление</a:t>
            </a:r>
            <a:r>
              <a:rPr lang="ru-RU" sz="2300" b="1" dirty="0" smtClean="0"/>
              <a:t>;</a:t>
            </a:r>
          </a:p>
          <a:p>
            <a:r>
              <a:rPr lang="ru-RU" sz="2300" b="1" dirty="0" smtClean="0"/>
              <a:t> </a:t>
            </a:r>
            <a:r>
              <a:rPr lang="ru-RU" sz="2300" b="1" dirty="0"/>
              <a:t>7,6 процента – имеют повышенный уровень глюкозы в крови; </a:t>
            </a:r>
            <a:endParaRPr lang="ru-RU" sz="2300" b="1" dirty="0" smtClean="0"/>
          </a:p>
          <a:p>
            <a:r>
              <a:rPr lang="ru-RU" sz="2300" b="1" dirty="0" smtClean="0"/>
              <a:t>13,4 </a:t>
            </a:r>
            <a:r>
              <a:rPr lang="ru-RU" sz="2300" b="1" dirty="0"/>
              <a:t>процента  респондентов в возрасте 40-69 лет имеют 10-летний риск БСК выше 30 процентов. </a:t>
            </a:r>
            <a:endParaRPr lang="en-US" sz="2300" b="1" dirty="0" smtClean="0"/>
          </a:p>
          <a:p>
            <a:pPr marL="0" indent="0">
              <a:buNone/>
            </a:pPr>
            <a:r>
              <a:rPr lang="ru-RU" sz="2300" b="1" dirty="0" smtClean="0"/>
              <a:t>       Кроме того, в исследовании </a:t>
            </a:r>
            <a:r>
              <a:rPr lang="en-US" sz="2300" b="1" dirty="0" smtClean="0"/>
              <a:t>STEPs</a:t>
            </a:r>
            <a:r>
              <a:rPr lang="ru-RU" sz="2300" b="1" dirty="0" smtClean="0"/>
              <a:t> выявлены и причины </a:t>
            </a:r>
            <a:r>
              <a:rPr lang="ru-RU" sz="2300" b="1" dirty="0" err="1" smtClean="0"/>
              <a:t>гиперсмертности</a:t>
            </a:r>
            <a:r>
              <a:rPr lang="ru-RU" sz="2300" b="1" dirty="0" smtClean="0"/>
              <a:t> мужчин – более высокое распространение факторов риска с более молодого возраста. Так, 3 и более фактора риска в возрасте 18-44 года имеет 37,2 процента мужчин, тогда как среди женщин этот показатель составляет 17,4 процента, в возрасте 45-69 лет 61,9 и 50,4  процента соответственно.</a:t>
            </a:r>
            <a:endParaRPr lang="en-US" sz="2300" b="1" dirty="0" smtClean="0"/>
          </a:p>
          <a:p>
            <a:endParaRPr lang="en-US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3314" name="Picture 2" descr="https://diabet.site/wp-content/uploads/2018/04/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368" y="3291830"/>
            <a:ext cx="1998066" cy="171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527" y="1202780"/>
            <a:ext cx="1953199" cy="190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873342"/>
            <a:ext cx="7920880" cy="559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51"/>
              </a:spcBef>
              <a:spcAft>
                <a:spcPts val="451"/>
              </a:spcAft>
              <a:defRPr/>
            </a:pPr>
            <a:r>
              <a:rPr lang="ru-RU" altLang="ru-RU" sz="1100" dirty="0">
                <a:solidFill>
                  <a:srgbClr val="A50021"/>
                </a:solidFill>
                <a:latin typeface="Arial Black" pitchFamily="34" charset="0"/>
              </a:rPr>
              <a:t>ОБЪЕМ ВЫБОРКИ </a:t>
            </a:r>
            <a:r>
              <a:rPr lang="en-US" altLang="ru-RU" sz="1100" dirty="0">
                <a:solidFill>
                  <a:srgbClr val="A50021"/>
                </a:solidFill>
                <a:latin typeface="Arial Black" pitchFamily="34" charset="0"/>
              </a:rPr>
              <a:t>STEPS-</a:t>
            </a:r>
            <a:r>
              <a:rPr lang="ru-RU" altLang="ru-RU" sz="1100" dirty="0" smtClean="0">
                <a:solidFill>
                  <a:srgbClr val="A50021"/>
                </a:solidFill>
                <a:latin typeface="Arial Black" pitchFamily="34" charset="0"/>
              </a:rPr>
              <a:t>ИССЛЕДОВАНИЯ (</a:t>
            </a:r>
            <a:r>
              <a:rPr lang="ru-RU" sz="1100" b="1" dirty="0" smtClean="0">
                <a:solidFill>
                  <a:srgbClr val="A50021"/>
                </a:solidFill>
              </a:rPr>
              <a:t>5760</a:t>
            </a:r>
            <a:r>
              <a:rPr lang="en-US" sz="1100" b="1" dirty="0" smtClean="0">
                <a:solidFill>
                  <a:srgbClr val="A50021"/>
                </a:solidFill>
              </a:rPr>
              <a:t> </a:t>
            </a:r>
            <a:r>
              <a:rPr lang="ru-RU" sz="1100" b="1" dirty="0" smtClean="0">
                <a:solidFill>
                  <a:srgbClr val="A50021"/>
                </a:solidFill>
              </a:rPr>
              <a:t> </a:t>
            </a:r>
            <a:r>
              <a:rPr lang="ru-RU" sz="1100" b="1" dirty="0">
                <a:solidFill>
                  <a:srgbClr val="A50021"/>
                </a:solidFill>
              </a:rPr>
              <a:t>ЛИЦ ОТОБРАНО ДЛЯ УЧАСТИЯ, 288 КЛАСТЕРОВ  </a:t>
            </a:r>
            <a:endParaRPr lang="ru-RU" sz="1100" b="1" dirty="0" smtClean="0">
              <a:solidFill>
                <a:srgbClr val="A50021"/>
              </a:solidFill>
            </a:endParaRPr>
          </a:p>
          <a:p>
            <a:pPr>
              <a:spcBef>
                <a:spcPts val="451"/>
              </a:spcBef>
              <a:spcAft>
                <a:spcPts val="451"/>
              </a:spcAft>
              <a:defRPr/>
            </a:pPr>
            <a:r>
              <a:rPr lang="ru-RU" sz="1100" b="1" dirty="0" smtClean="0">
                <a:solidFill>
                  <a:srgbClr val="A50021"/>
                </a:solidFill>
              </a:rPr>
              <a:t>(</a:t>
            </a:r>
            <a:r>
              <a:rPr lang="ru-RU" sz="1100" b="1" dirty="0">
                <a:solidFill>
                  <a:srgbClr val="A50021"/>
                </a:solidFill>
              </a:rPr>
              <a:t>144 ГОРОДСКИХ И 144 СЕЛЬСКИХ), 20  ДОМОХОЗЯЙСТВ В КЛАСТЕРЕ</a:t>
            </a:r>
          </a:p>
        </p:txBody>
      </p:sp>
    </p:spTree>
    <p:extLst>
      <p:ext uri="{BB962C8B-B14F-4D97-AF65-F5344CB8AC3E}">
        <p14:creationId xmlns:p14="http://schemas.microsoft.com/office/powerpoint/2010/main" val="181637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8448"/>
            <a:ext cx="8352928" cy="1114425"/>
          </a:xfrm>
        </p:spPr>
        <p:txBody>
          <a:bodyPr>
            <a:normAutofit fontScale="90000"/>
          </a:bodyPr>
          <a:lstStyle/>
          <a:p>
            <a:pPr>
              <a:lnSpc>
                <a:spcPts val="3000"/>
              </a:lnSpc>
            </a:pPr>
            <a:r>
              <a:rPr lang="ru-RU" sz="3100" b="1" dirty="0">
                <a:solidFill>
                  <a:srgbClr val="C00000"/>
                </a:solidFill>
              </a:rPr>
              <a:t>На втором месте в  области, так и в целом по республике, смертность населения от злокачественных </a:t>
            </a:r>
            <a:r>
              <a:rPr lang="ru-RU" sz="3100" b="1" dirty="0" smtClean="0">
                <a:solidFill>
                  <a:srgbClr val="C00000"/>
                </a:solidFill>
              </a:rPr>
              <a:t>новообразований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7546032" cy="2980928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Частота выявления опухолей в </a:t>
            </a:r>
            <a:r>
              <a:rPr lang="en-US" sz="2400" b="1" dirty="0"/>
              <a:t>I</a:t>
            </a:r>
            <a:r>
              <a:rPr lang="ru-RU" sz="2400" b="1" dirty="0"/>
              <a:t>-</a:t>
            </a:r>
            <a:r>
              <a:rPr lang="en-US" sz="2400" b="1" dirty="0"/>
              <a:t>II</a:t>
            </a:r>
            <a:r>
              <a:rPr lang="ru-RU" sz="2400" b="1" dirty="0"/>
              <a:t> стадиях составила в  2011 году – 60,1%, в 2016 году – 70,5%, в 2017 году – 79,3 </a:t>
            </a:r>
            <a:r>
              <a:rPr lang="ru-RU" sz="2400" b="1" dirty="0" smtClean="0"/>
              <a:t>%, </a:t>
            </a:r>
            <a:r>
              <a:rPr lang="ru-RU" sz="2400" b="1" dirty="0"/>
              <a:t>в  2018  году – 80,0%.</a:t>
            </a:r>
            <a:endParaRPr lang="en-US" sz="2400" b="1" dirty="0"/>
          </a:p>
          <a:p>
            <a:r>
              <a:rPr lang="ru-RU" sz="2400" b="1" dirty="0"/>
              <a:t>Одногодичная летальность пациентов с онкологическими заболеваниями (умершие в течение одного года с момента установления диагноза) с 2017 года снизилась с 22,47 до 22,17 процента.</a:t>
            </a:r>
            <a:endParaRPr lang="en-US" sz="2400" b="1" dirty="0"/>
          </a:p>
          <a:p>
            <a:endParaRPr lang="en-US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78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94819"/>
            <a:ext cx="7200900" cy="50472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Смертность населения от внешних причин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9542"/>
            <a:ext cx="8335407" cy="247045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В  </a:t>
            </a:r>
            <a:r>
              <a:rPr lang="ru-RU" b="1" dirty="0"/>
              <a:t>2018 году отмечено снижение  количества погибших от внешних причин в Минской области в сравнении с 2017 годом на 7,1%.</a:t>
            </a:r>
            <a:endParaRPr lang="en-US" b="1" dirty="0"/>
          </a:p>
          <a:p>
            <a:r>
              <a:rPr lang="ru-RU" b="1" dirty="0"/>
              <a:t>В области число погибших в результате ДТП снизилось на 15,6%, утоплений – на 9,4%, отравлений алкоголем – на 3,5%, самоубийств – на 12,5</a:t>
            </a:r>
            <a:r>
              <a:rPr lang="ru-RU" b="1" dirty="0" smtClean="0"/>
              <a:t>%.</a:t>
            </a:r>
          </a:p>
          <a:p>
            <a:r>
              <a:rPr lang="ru-RU" b="1" dirty="0"/>
              <a:t>В 2018 году показатель смертности от случайных отравлений алкоголем </a:t>
            </a:r>
            <a:r>
              <a:rPr lang="ru-RU" b="1" dirty="0" smtClean="0"/>
              <a:t>увеличился на 3,4% и составил </a:t>
            </a:r>
            <a:r>
              <a:rPr lang="ru-RU" b="1" dirty="0"/>
              <a:t>17,9 на 100 тыс. человек (2017 год – 17,3</a:t>
            </a:r>
            <a:r>
              <a:rPr lang="ru-RU" b="1" dirty="0" smtClean="0"/>
              <a:t>).</a:t>
            </a:r>
          </a:p>
          <a:p>
            <a:r>
              <a:rPr lang="ru-RU" b="1" dirty="0"/>
              <a:t>В области зарегистрировано 484 случая алкогольной болезни печени (33,9 на  100 </a:t>
            </a:r>
            <a:r>
              <a:rPr lang="ru-RU" b="1" dirty="0" smtClean="0"/>
              <a:t>тыс. </a:t>
            </a:r>
            <a:r>
              <a:rPr lang="ru-RU" b="1" dirty="0"/>
              <a:t>населения), умерло  по причине вышеуказанного заболевания в 2018 году – 94 человека (6,6 на 100 тыс. населения</a:t>
            </a:r>
            <a:r>
              <a:rPr lang="ru-RU" b="1" dirty="0" smtClean="0"/>
              <a:t>).</a:t>
            </a:r>
          </a:p>
          <a:p>
            <a:r>
              <a:rPr lang="ru-RU" b="1" dirty="0"/>
              <a:t>По Минской области в 2018 г. зарегистрировано 311 случаев суицидов или 21,8 на 100 тыс. населения (2017 год - 358 случаев или 25,1 на 100 тыс. населения</a:t>
            </a:r>
            <a:r>
              <a:rPr lang="ru-RU" b="1" dirty="0" smtClean="0"/>
              <a:t>) (снижение на 13,2%). </a:t>
            </a:r>
            <a:endParaRPr lang="en-US" b="1" dirty="0"/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229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69993"/>
            <a:ext cx="2852936" cy="191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464" y="3120982"/>
            <a:ext cx="2924175" cy="196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6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228600"/>
            <a:ext cx="6830516" cy="914400"/>
          </a:xfrm>
          <a:noFill/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27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Показатель младенческой </a:t>
            </a:r>
            <a:r>
              <a:rPr lang="ru-RU" sz="2700" b="1" dirty="0" smtClean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смертности по Минской области  </a:t>
            </a:r>
            <a:r>
              <a:rPr lang="ru-RU" sz="27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(%</a:t>
            </a:r>
            <a:r>
              <a:rPr lang="ru-RU" sz="165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0</a:t>
            </a:r>
            <a:r>
              <a:rPr lang="ru-RU" sz="2700" b="1" dirty="0">
                <a:solidFill>
                  <a:schemeClr val="accent3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489066"/>
              </p:ext>
            </p:extLst>
          </p:nvPr>
        </p:nvGraphicFramePr>
        <p:xfrm>
          <a:off x="1314450" y="1257300"/>
          <a:ext cx="65151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245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28507"/>
            <a:ext cx="2376946" cy="17231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8506"/>
            <a:ext cx="6492992" cy="11471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Демографическая </a:t>
            </a:r>
            <a:r>
              <a:rPr lang="ru-RU" sz="2400" b="1" dirty="0">
                <a:solidFill>
                  <a:srgbClr val="7030A0"/>
                </a:solidFill>
              </a:rPr>
              <a:t>политика </a:t>
            </a:r>
            <a:r>
              <a:rPr lang="ru-RU" sz="2000" b="1" dirty="0"/>
              <a:t>– целенаправленная деятельность государственных органов и иных социальных институтов в сфере регулирования процессов  </a:t>
            </a:r>
            <a:r>
              <a:rPr lang="ru-RU" sz="2000" b="1" dirty="0" smtClean="0"/>
              <a:t>воспроизводства </a:t>
            </a:r>
            <a:r>
              <a:rPr lang="ru-RU" sz="2000" b="1" dirty="0"/>
              <a:t>населения. </a:t>
            </a:r>
            <a:r>
              <a:rPr lang="en-US" sz="2000" b="1" dirty="0"/>
              <a:t/>
            </a:r>
            <a:br>
              <a:rPr lang="en-US" sz="2000" b="1" dirty="0"/>
            </a:br>
            <a:endParaRPr lang="en-US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16598" y="1059582"/>
            <a:ext cx="8352928" cy="408391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/>
              <a:t>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7030A0"/>
                </a:solidFill>
              </a:rPr>
              <a:t>Меры </a:t>
            </a:r>
            <a:r>
              <a:rPr lang="ru-RU" sz="2600" b="1" dirty="0">
                <a:solidFill>
                  <a:srgbClr val="7030A0"/>
                </a:solidFill>
              </a:rPr>
              <a:t>демографической </a:t>
            </a:r>
            <a:r>
              <a:rPr lang="ru-RU" sz="2600" b="1" dirty="0" smtClean="0">
                <a:solidFill>
                  <a:srgbClr val="7030A0"/>
                </a:solidFill>
              </a:rPr>
              <a:t>политики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экономические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оплачиваемые отпуска, листки нетрудоспособности по уходу  за больным ребенком;  пособия при рождении ребенка; ссуды,  кредиты., налоговые и жилищные льготы – для повышения рождаемости и т.д.)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административно-правовые</a:t>
            </a:r>
          </a:p>
          <a:p>
            <a: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законодательные  акты,  регулирующие возраст вступления в брак, разводимость,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отношения к абортам и контрацепции, имущественное положение матери и детей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 распаде брака, режим труда работающих женщин   и т.д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7030A0"/>
                </a:solidFill>
              </a:rPr>
              <a:t>    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A50021"/>
                </a:solidFill>
              </a:rPr>
              <a:t>воспитательные, пропагандистские</a:t>
            </a:r>
            <a:endParaRPr lang="ru-RU" sz="1200" b="1" dirty="0">
              <a:solidFill>
                <a:srgbClr val="A50021"/>
              </a:solidFill>
            </a:endParaRPr>
          </a:p>
          <a:p>
            <a:pPr marL="0" indent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(формирование общественного  мнения, норм и стандартов демографического поведения; определение отношения к религиозным нормам, традициям и обычаям; политика планирования семьи; половое образование молодежи и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т.д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.)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7030A0"/>
                </a:solidFill>
              </a:rPr>
              <a:t>    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Уровни демографической политики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C3300"/>
                </a:solidFill>
              </a:rPr>
              <a:t>  </a:t>
            </a:r>
            <a:r>
              <a:rPr lang="ru-RU" sz="2400" b="1" dirty="0" smtClean="0">
                <a:solidFill>
                  <a:srgbClr val="A50021"/>
                </a:solidFill>
              </a:rPr>
              <a:t>межгосударственный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  региональный </a:t>
            </a:r>
          </a:p>
          <a:p>
            <a: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A50021"/>
                </a:solidFill>
              </a:rPr>
              <a:t>  семейный</a:t>
            </a:r>
            <a:endParaRPr lang="ru-RU" sz="2400" b="1" dirty="0">
              <a:solidFill>
                <a:srgbClr val="A50021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7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6273"/>
            <a:ext cx="7560940" cy="1114425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C00000"/>
                </a:solidFill>
              </a:rPr>
              <a:t>Материнская смертность, на  100 тыс. детей, родившихся живыми </a:t>
            </a:r>
            <a:endParaRPr lang="en-US" sz="3000" b="1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20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989030"/>
              </p:ext>
            </p:extLst>
          </p:nvPr>
        </p:nvGraphicFramePr>
        <p:xfrm>
          <a:off x="1028700" y="1714500"/>
          <a:ext cx="4695428" cy="268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28700" y="1095638"/>
            <a:ext cx="7791772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В </a:t>
            </a:r>
            <a:r>
              <a:rPr lang="ru-RU" sz="2000" b="1" dirty="0"/>
              <a:t>2018 году в Минской области случаев материнской смертности не было (2017 г. – 1 случай – 6,1 на 100 тыс. </a:t>
            </a:r>
            <a:r>
              <a:rPr lang="ru-RU" sz="2000" b="1" dirty="0" smtClean="0"/>
              <a:t>живорожденных - Березинский район). </a:t>
            </a:r>
            <a:endParaRPr lang="en-US" sz="2000" b="1" dirty="0"/>
          </a:p>
          <a:p>
            <a:endParaRPr lang="ru-RU" sz="2000" b="1" dirty="0" smtClean="0"/>
          </a:p>
          <a:p>
            <a:r>
              <a:rPr lang="ru-RU" sz="2000" b="1" dirty="0" smtClean="0"/>
              <a:t>За </a:t>
            </a:r>
            <a:r>
              <a:rPr lang="ru-RU" sz="2000" b="1" dirty="0"/>
              <a:t>9 месяцев 2019 года в Минской области зарегистрирован 1 случай материнской смертности (</a:t>
            </a:r>
            <a:r>
              <a:rPr lang="ru-RU" sz="2000" b="1" dirty="0" err="1"/>
              <a:t>Солигорский</a:t>
            </a:r>
            <a:r>
              <a:rPr lang="ru-RU" sz="2000" b="1" dirty="0"/>
              <a:t> район). Показатель составил 9,3 на 100 тыс. живорожденных. Женщина умерла от послеродового кровотечения.</a:t>
            </a:r>
            <a:endParaRPr lang="en-US" sz="2000" b="1" dirty="0"/>
          </a:p>
          <a:p>
            <a:pPr marL="457200" indent="449580" algn="just">
              <a:lnSpc>
                <a:spcPct val="115000"/>
              </a:lnSpc>
              <a:spcAft>
                <a:spcPts val="0"/>
              </a:spcAft>
            </a:pPr>
            <a:endParaRPr lang="en-US" sz="2000" b="1" dirty="0">
              <a:solidFill>
                <a:schemeClr val="accent5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94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Оценка репродуктивного здоровья </a:t>
            </a:r>
            <a:r>
              <a:rPr lang="ru-RU" b="1" dirty="0" smtClean="0">
                <a:solidFill>
                  <a:srgbClr val="C00000"/>
                </a:solidFill>
              </a:rPr>
              <a:t>населения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8700" y="1491630"/>
            <a:ext cx="7200900" cy="2908920"/>
          </a:xfrm>
        </p:spPr>
        <p:txBody>
          <a:bodyPr>
            <a:noAutofit/>
          </a:bodyPr>
          <a:lstStyle/>
          <a:p>
            <a:r>
              <a:rPr lang="ru-RU" sz="2000" b="1" dirty="0"/>
              <a:t>В настоящее время на планете бесплодием страдают </a:t>
            </a:r>
            <a:r>
              <a:rPr lang="ru-RU" sz="2000" b="1" dirty="0" smtClean="0"/>
              <a:t>                    15 </a:t>
            </a:r>
            <a:r>
              <a:rPr lang="ru-RU" sz="2000" b="1" dirty="0"/>
              <a:t>– 20 % супружеских пар. По официальным статистическим данным удельный вес супружеских пар с установленным диагнозом «бесплодие» в Республике Беларусь составляет около 14,5</a:t>
            </a:r>
            <a:r>
              <a:rPr lang="ru-RU" sz="2000" b="1" dirty="0" smtClean="0"/>
              <a:t>%</a:t>
            </a:r>
            <a:endParaRPr lang="ru-RU" sz="2000" b="1" dirty="0"/>
          </a:p>
          <a:p>
            <a:r>
              <a:rPr lang="ru-RU" sz="2000" b="1" dirty="0" smtClean="0"/>
              <a:t>В </a:t>
            </a:r>
            <a:r>
              <a:rPr lang="ru-RU" sz="2000" b="1" dirty="0"/>
              <a:t>течение 2018 года на диспансерном учете по бесплодию в Минской области состояло 1 715 женщин (2017 г. – 1 293). Беременность наступила у 18,1% (2017 г. – 19,4%).</a:t>
            </a:r>
            <a:endParaRPr lang="en-US" sz="2000" b="1" dirty="0"/>
          </a:p>
          <a:p>
            <a:endParaRPr lang="en-US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75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153331"/>
            <a:ext cx="7783835" cy="696516"/>
          </a:xfrm>
        </p:spPr>
        <p:txBody>
          <a:bodyPr>
            <a:noAutofit/>
          </a:bodyPr>
          <a:lstStyle/>
          <a:p>
            <a:pPr fontAlgn="base">
              <a:lnSpc>
                <a:spcPct val="90000"/>
              </a:lnSpc>
              <a:spcBef>
                <a:spcPts val="0"/>
              </a:spcBef>
              <a:spcAft>
                <a:spcPct val="0"/>
              </a:spcAft>
            </a:pPr>
            <a:r>
              <a:rPr lang="ru-RU" sz="22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Аборты в Минской области </a:t>
            </a:r>
            <a:r>
              <a:rPr lang="ru-RU" sz="22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за период </a:t>
            </a:r>
            <a:br>
              <a:rPr lang="ru-RU" sz="22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2001 – 2017 гг. и 9 месяцев 2019 г. </a:t>
            </a:r>
            <a:r>
              <a:rPr lang="ru-RU" altLang="ru-RU" sz="22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(</a:t>
            </a:r>
            <a:r>
              <a:rPr lang="ru-RU" altLang="ru-RU" sz="2200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абс.число</a:t>
            </a:r>
            <a:r>
              <a:rPr lang="ru-RU" altLang="ru-RU" sz="220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+mn-ea"/>
                <a:cs typeface="Arial" pitchFamily="34" charset="0"/>
              </a:rPr>
              <a:t>)</a:t>
            </a:r>
            <a:endParaRPr lang="ru-RU" altLang="ru-RU" sz="220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17443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25282974"/>
              </p:ext>
            </p:extLst>
          </p:nvPr>
        </p:nvGraphicFramePr>
        <p:xfrm>
          <a:off x="899592" y="1020783"/>
          <a:ext cx="7704856" cy="388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Лист" r:id="rId4" imgW="6915150" imgH="4095750" progId="Excel.Sheet.8">
                  <p:embed/>
                </p:oleObj>
              </mc:Choice>
              <mc:Fallback>
                <p:oleObj name="Лист" r:id="rId4" imgW="6915150" imgH="4095750" progId="Excel.Sheet.8">
                  <p:embed/>
                  <p:pic>
                    <p:nvPicPr>
                      <p:cNvPr id="0" name="Picture 4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020783"/>
                        <a:ext cx="7704856" cy="388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724129" y="1020783"/>
            <a:ext cx="27865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За 9 месяцев 2019 года показатель абортов снизился на 10,3% по сравнению с аналогичным периодом прошлого года и составил 11,3 на 100 живорожденных (9 месяцев 2018 г. – 12,6).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69541"/>
            <a:ext cx="163438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2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137" y="225131"/>
            <a:ext cx="7200900" cy="1114425"/>
          </a:xfrm>
        </p:spPr>
        <p:txBody>
          <a:bodyPr/>
          <a:lstStyle/>
          <a:p>
            <a:r>
              <a:rPr lang="ru-RU" b="1" dirty="0" smtClean="0"/>
              <a:t>Причины снижения рождаемости в Республике Беларусь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457" y="1369904"/>
            <a:ext cx="7349313" cy="380789"/>
          </a:xfrm>
        </p:spPr>
        <p:txBody>
          <a:bodyPr/>
          <a:lstStyle/>
          <a:p>
            <a:r>
              <a:rPr lang="ru-RU" sz="1400" b="1" dirty="0"/>
              <a:t>Численность женщин активных репродуктивных возрастов в Республике Беларусь, тысяч</a:t>
            </a:r>
            <a:endParaRPr lang="ru-RU" sz="1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93761" y="1707654"/>
            <a:ext cx="3332988" cy="665928"/>
          </a:xfrm>
        </p:spPr>
        <p:txBody>
          <a:bodyPr/>
          <a:lstStyle/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23</a:t>
            </a:fld>
            <a:endParaRPr lang="ru-RU"/>
          </a:p>
        </p:txBody>
      </p:sp>
      <p:graphicFrame>
        <p:nvGraphicFramePr>
          <p:cNvPr id="8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2522297"/>
              </p:ext>
            </p:extLst>
          </p:nvPr>
        </p:nvGraphicFramePr>
        <p:xfrm>
          <a:off x="1011136" y="2018186"/>
          <a:ext cx="7593311" cy="2857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800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23478"/>
            <a:ext cx="7776864" cy="576064"/>
          </a:xfrm>
        </p:spPr>
        <p:txBody>
          <a:bodyPr>
            <a:noAutofit/>
          </a:bodyPr>
          <a:lstStyle/>
          <a:p>
            <a:r>
              <a:rPr lang="ru-RU" sz="2000" b="1" dirty="0"/>
              <a:t>Численность женщин активных репродуктивных </a:t>
            </a:r>
            <a:r>
              <a:rPr lang="ru-RU" sz="2000" b="1" dirty="0" smtClean="0"/>
              <a:t>возрастов в Минской  области, </a:t>
            </a:r>
            <a:r>
              <a:rPr lang="ru-RU" sz="2000" b="1" dirty="0"/>
              <a:t>тысяч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34682546"/>
              </p:ext>
            </p:extLst>
          </p:nvPr>
        </p:nvGraphicFramePr>
        <p:xfrm>
          <a:off x="827584" y="735546"/>
          <a:ext cx="368726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09671207"/>
              </p:ext>
            </p:extLst>
          </p:nvPr>
        </p:nvGraphicFramePr>
        <p:xfrm>
          <a:off x="4629150" y="735546"/>
          <a:ext cx="3759274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57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1419"/>
            <a:ext cx="8208912" cy="740131"/>
          </a:xfrm>
        </p:spPr>
        <p:txBody>
          <a:bodyPr>
            <a:noAutofit/>
          </a:bodyPr>
          <a:lstStyle/>
          <a:p>
            <a:r>
              <a:rPr lang="ru-RU" sz="2700" b="1" dirty="0"/>
              <a:t>Постарение населения </a:t>
            </a:r>
            <a:r>
              <a:rPr lang="ru-RU" sz="2700" b="1" dirty="0" smtClean="0"/>
              <a:t>Минской </a:t>
            </a:r>
            <a:r>
              <a:rPr lang="ru-RU" sz="2700" b="1" dirty="0"/>
              <a:t>области </a:t>
            </a:r>
            <a:r>
              <a:rPr lang="ru-RU" sz="2700" b="1" dirty="0" smtClean="0"/>
              <a:t>2011-2018</a:t>
            </a:r>
            <a:endParaRPr lang="ru-RU" sz="27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36367062"/>
              </p:ext>
            </p:extLst>
          </p:nvPr>
        </p:nvGraphicFramePr>
        <p:xfrm>
          <a:off x="1097212" y="1394202"/>
          <a:ext cx="3759274" cy="3590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86020175"/>
              </p:ext>
            </p:extLst>
          </p:nvPr>
        </p:nvGraphicFramePr>
        <p:xfrm>
          <a:off x="4856486" y="627534"/>
          <a:ext cx="3744416" cy="3433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3" descr="C:\Users\Admin\Desktop\картинки по демографии\Новая папка\старе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82848"/>
            <a:ext cx="2520280" cy="802113"/>
          </a:xfrm>
          <a:prstGeom prst="rect">
            <a:avLst/>
          </a:prstGeom>
          <a:solidFill>
            <a:schemeClr val="bg2">
              <a:lumMod val="90000"/>
            </a:schemeClr>
          </a:solidFill>
          <a:extLst/>
        </p:spPr>
      </p:pic>
      <p:pic>
        <p:nvPicPr>
          <p:cNvPr id="9" name="Picture 2" descr="C:\Users\Admin\Desktop\картинки по демографии\Новая папка\02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483518"/>
            <a:ext cx="1728192" cy="99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33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138" y="273440"/>
            <a:ext cx="5452038" cy="801809"/>
          </a:xfrm>
        </p:spPr>
        <p:txBody>
          <a:bodyPr>
            <a:normAutofit fontScale="90000"/>
          </a:bodyPr>
          <a:lstStyle/>
          <a:p>
            <a:r>
              <a:rPr lang="ru-RU" dirty="0"/>
              <a:t>М</a:t>
            </a:r>
            <a:r>
              <a:rPr lang="ru-RU" dirty="0" smtClean="0"/>
              <a:t>играция в </a:t>
            </a:r>
            <a:br>
              <a:rPr lang="ru-RU" dirty="0" smtClean="0"/>
            </a:br>
            <a:r>
              <a:rPr lang="ru-RU" dirty="0" smtClean="0"/>
              <a:t>Минской области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471294"/>
            <a:ext cx="3332988" cy="672086"/>
          </a:xfrm>
        </p:spPr>
        <p:txBody>
          <a:bodyPr/>
          <a:lstStyle/>
          <a:p>
            <a:r>
              <a:rPr lang="ru-RU" sz="1400" b="1" dirty="0">
                <a:latin typeface="Arial Black" panose="020B0A04020102020204" pitchFamily="34" charset="0"/>
              </a:rPr>
              <a:t>Миграционный прирост, тыс. человек</a:t>
            </a:r>
            <a:r>
              <a:rPr lang="en-US" sz="1400" b="1" dirty="0">
                <a:latin typeface="Arial Black" panose="020B0A04020102020204" pitchFamily="34" charset="0"/>
              </a:rPr>
              <a:t/>
            </a:r>
            <a:br>
              <a:rPr lang="en-US" sz="1400" b="1" dirty="0">
                <a:latin typeface="Arial Black" panose="020B0A04020102020204" pitchFamily="34" charset="0"/>
              </a:rPr>
            </a:br>
            <a:endParaRPr lang="en-US" sz="1400" b="1" dirty="0">
              <a:latin typeface="Arial Black" panose="020B0A040201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8058" y="2355726"/>
            <a:ext cx="3332988" cy="780486"/>
          </a:xfrm>
        </p:spPr>
        <p:txBody>
          <a:bodyPr/>
          <a:lstStyle/>
          <a:p>
            <a:endParaRPr lang="ru-RU" sz="1200" dirty="0" smtClean="0"/>
          </a:p>
          <a:p>
            <a:endParaRPr lang="ru-RU" sz="1200" dirty="0"/>
          </a:p>
          <a:p>
            <a:r>
              <a:rPr lang="ru-RU" sz="1200" dirty="0"/>
              <a:t> </a:t>
            </a:r>
            <a:r>
              <a:rPr lang="ru-RU" sz="1800" b="1" dirty="0" smtClean="0"/>
              <a:t>Общие итоги миграции в Минской области</a:t>
            </a:r>
            <a:endParaRPr lang="en-US" sz="1800" b="1" dirty="0"/>
          </a:p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26</a:t>
            </a:fld>
            <a:endParaRPr lang="ru-RU"/>
          </a:p>
        </p:txBody>
      </p:sp>
      <p:graphicFrame>
        <p:nvGraphicFramePr>
          <p:cNvPr id="8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23465474"/>
              </p:ext>
            </p:extLst>
          </p:nvPr>
        </p:nvGraphicFramePr>
        <p:xfrm>
          <a:off x="827584" y="2355726"/>
          <a:ext cx="3333750" cy="192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Объект 6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41515750"/>
              </p:ext>
            </p:extLst>
          </p:nvPr>
        </p:nvGraphicFramePr>
        <p:xfrm>
          <a:off x="4656520" y="3003798"/>
          <a:ext cx="4226843" cy="1899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36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520" y="167498"/>
            <a:ext cx="4226843" cy="181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4819"/>
            <a:ext cx="7200900" cy="1114425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Следующие аспекты, значимо влияющие на изменение репродуктивных намерений населения, связаны с экономическими </a:t>
            </a:r>
            <a:r>
              <a:rPr lang="ru-RU" sz="2400" b="1" dirty="0" smtClean="0">
                <a:solidFill>
                  <a:srgbClr val="C00000"/>
                </a:solidFill>
              </a:rPr>
              <a:t>факторами </a:t>
            </a:r>
            <a:r>
              <a:rPr lang="en-US" sz="2400" b="1" dirty="0"/>
              <a:t/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09244"/>
            <a:ext cx="8127242" cy="2686050"/>
          </a:xfrm>
        </p:spPr>
        <p:txBody>
          <a:bodyPr>
            <a:normAutofit fontScale="85000" lnSpcReduction="20000"/>
          </a:bodyPr>
          <a:lstStyle/>
          <a:p>
            <a:r>
              <a:rPr lang="ru-RU" sz="2000" b="1" dirty="0"/>
              <a:t>Глубокий кризис института семьи является первоначальной демографического неблагополучия и причиной снижения рождаемости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endParaRPr lang="ru-RU" sz="2000" b="1" dirty="0" smtClean="0"/>
          </a:p>
          <a:p>
            <a:r>
              <a:rPr lang="ru-RU" sz="2000" b="1" dirty="0" smtClean="0"/>
              <a:t>Ключевым </a:t>
            </a:r>
            <a:r>
              <a:rPr lang="ru-RU" sz="2000" b="1" dirty="0"/>
              <a:t>фактором при принятии решения семьями  о рождении детей, особенно вторых, является наличие собственного жилья. </a:t>
            </a:r>
            <a:r>
              <a:rPr lang="ru-RU" sz="2000" b="1" dirty="0" smtClean="0"/>
              <a:t>Недостаточная </a:t>
            </a:r>
            <a:r>
              <a:rPr lang="ru-RU" sz="2000" b="1" dirty="0"/>
              <a:t>материальная обеспеченность семей с детьми не позволяет своевременно решить жилищные проблемы.  </a:t>
            </a:r>
          </a:p>
          <a:p>
            <a:pPr marL="0" indent="0">
              <a:buNone/>
            </a:pPr>
            <a:r>
              <a:rPr lang="ru-RU" sz="2000" b="1" dirty="0" smtClean="0"/>
              <a:t>     Рациональный </a:t>
            </a:r>
            <a:r>
              <a:rPr lang="ru-RU" sz="2000" b="1" dirty="0"/>
              <a:t>с экономической точки зрения выбор родителей </a:t>
            </a:r>
            <a:r>
              <a:rPr lang="ru-RU" sz="2000" b="1" dirty="0" smtClean="0"/>
              <a:t>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обуславливает </a:t>
            </a:r>
            <a:r>
              <a:rPr lang="ru-RU" sz="2000" b="1" dirty="0"/>
              <a:t>их отказ от желаемого числа детей в пользу обеспечения более </a:t>
            </a:r>
            <a:r>
              <a:rPr lang="ru-RU" sz="2000" b="1" dirty="0" smtClean="0"/>
              <a:t>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высокого </a:t>
            </a:r>
            <a:r>
              <a:rPr lang="ru-RU" sz="2000" b="1" dirty="0"/>
              <a:t>уровня жизни одного ребенка.</a:t>
            </a:r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20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60587"/>
            <a:ext cx="7200900" cy="61096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Направления нейтрализации угроз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8700" y="771551"/>
            <a:ext cx="6783660" cy="3628999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           Всестороннее </a:t>
            </a:r>
            <a:r>
              <a:rPr lang="ru-RU" sz="2000" b="1" dirty="0"/>
              <a:t>стимулирование </a:t>
            </a:r>
            <a:r>
              <a:rPr lang="ru-RU" sz="2000" b="1" dirty="0" smtClean="0"/>
              <a:t>рождаемости</a:t>
            </a:r>
            <a:endParaRPr lang="en-US" sz="2000" b="1" dirty="0"/>
          </a:p>
          <a:p>
            <a:r>
              <a:rPr lang="ru-RU" sz="2000" b="1" dirty="0"/>
              <a:t>            </a:t>
            </a:r>
            <a:r>
              <a:rPr lang="ru-RU" sz="2000" b="1" dirty="0" smtClean="0"/>
              <a:t>Повышение </a:t>
            </a:r>
            <a:r>
              <a:rPr lang="ru-RU" sz="2000" b="1" dirty="0"/>
              <a:t>престижа крепкой </a:t>
            </a:r>
            <a:r>
              <a:rPr lang="ru-RU" sz="2000" b="1" dirty="0" smtClean="0"/>
              <a:t>семьи</a:t>
            </a:r>
            <a:endParaRPr lang="en-US" sz="2000" b="1" dirty="0"/>
          </a:p>
          <a:p>
            <a:r>
              <a:rPr lang="ru-RU" sz="2000" b="1" dirty="0"/>
              <a:t>            </a:t>
            </a:r>
            <a:r>
              <a:rPr lang="ru-RU" sz="2000" b="1" dirty="0" smtClean="0"/>
              <a:t>Сохранение </a:t>
            </a:r>
            <a:r>
              <a:rPr lang="ru-RU" sz="2000" b="1" dirty="0"/>
              <a:t>и укрепление </a:t>
            </a:r>
            <a:r>
              <a:rPr lang="ru-RU" sz="2000" b="1" dirty="0" smtClean="0"/>
              <a:t>здоровья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Снижение абортов</a:t>
            </a:r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    </a:t>
            </a:r>
            <a:r>
              <a:rPr lang="ru-RU" sz="2000" b="1" dirty="0"/>
              <a:t>С</a:t>
            </a:r>
            <a:r>
              <a:rPr lang="ru-RU" sz="2000" b="1" dirty="0" smtClean="0"/>
              <a:t>нижение потребления алкоголя</a:t>
            </a:r>
            <a:endParaRPr lang="en-US" sz="2000" b="1" dirty="0"/>
          </a:p>
          <a:p>
            <a:r>
              <a:rPr lang="ru-RU" sz="2000" b="1" dirty="0"/>
              <a:t>            </a:t>
            </a:r>
            <a:r>
              <a:rPr lang="ru-RU" sz="2000" b="1" dirty="0" smtClean="0"/>
              <a:t>Создание </a:t>
            </a:r>
            <a:r>
              <a:rPr lang="ru-RU" sz="2000" b="1" dirty="0"/>
              <a:t>условий для уменьшения </a:t>
            </a:r>
            <a:r>
              <a:rPr lang="ru-RU" sz="2000" b="1" dirty="0" smtClean="0"/>
              <a:t>миграции</a:t>
            </a:r>
            <a:endParaRPr lang="en-US" sz="2000" b="1" dirty="0"/>
          </a:p>
          <a:p>
            <a:r>
              <a:rPr lang="ru-RU" sz="2000" b="1" dirty="0"/>
              <a:t>            </a:t>
            </a:r>
            <a:r>
              <a:rPr lang="ru-RU" sz="2000" b="1" dirty="0" smtClean="0"/>
              <a:t>Сохранение </a:t>
            </a:r>
            <a:r>
              <a:rPr lang="ru-RU" sz="2000" b="1" dirty="0"/>
              <a:t>интеллектуального и трудового потенциала </a:t>
            </a:r>
            <a:r>
              <a:rPr lang="ru-RU" sz="2000" b="1" dirty="0" smtClean="0"/>
              <a:t>республики</a:t>
            </a:r>
            <a:endParaRPr lang="en-US" sz="2000" b="1" dirty="0"/>
          </a:p>
          <a:p>
            <a:r>
              <a:rPr lang="ru-RU" sz="2000" b="1" dirty="0"/>
              <a:t>            </a:t>
            </a:r>
            <a:r>
              <a:rPr lang="ru-RU" sz="2000" b="1" dirty="0" smtClean="0"/>
              <a:t>Привлечение </a:t>
            </a:r>
            <a:r>
              <a:rPr lang="ru-RU" sz="2000" b="1" dirty="0"/>
              <a:t>высококвалифицированных кадров из-за рубежа и т.д.</a:t>
            </a:r>
            <a:endParaRPr lang="en-US" sz="2000" b="1" dirty="0"/>
          </a:p>
          <a:p>
            <a:endParaRPr lang="en-US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508" y="555526"/>
            <a:ext cx="2323967" cy="209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4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sz="4000" dirty="0" smtClean="0"/>
              <a:t>Благодарю за внимание</a:t>
            </a:r>
            <a:endParaRPr lang="en-US" sz="4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1" y="1275606"/>
            <a:ext cx="6327387" cy="34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2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68" y="123478"/>
            <a:ext cx="1715920" cy="10982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424936" cy="843559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A50021"/>
                </a:solidFill>
              </a:rPr>
              <a:t>Реализация государственной демографической </a:t>
            </a:r>
            <a:r>
              <a:rPr lang="ru-RU" sz="2400" b="1" dirty="0" smtClean="0">
                <a:solidFill>
                  <a:srgbClr val="A50021"/>
                </a:solidFill>
              </a:rPr>
              <a:t/>
            </a:r>
            <a:br>
              <a:rPr lang="ru-RU" sz="2400" b="1" dirty="0" smtClean="0">
                <a:solidFill>
                  <a:srgbClr val="A50021"/>
                </a:solidFill>
              </a:rPr>
            </a:br>
            <a:r>
              <a:rPr lang="ru-RU" sz="2400" b="1" dirty="0" smtClean="0">
                <a:solidFill>
                  <a:srgbClr val="A50021"/>
                </a:solidFill>
              </a:rPr>
              <a:t>политики  в  </a:t>
            </a:r>
            <a:r>
              <a:rPr lang="ru-RU" sz="2400" b="1" dirty="0">
                <a:solidFill>
                  <a:srgbClr val="A50021"/>
                </a:solidFill>
              </a:rPr>
              <a:t>Республике </a:t>
            </a:r>
            <a:r>
              <a:rPr lang="ru-RU" sz="2400" b="1" dirty="0" smtClean="0">
                <a:solidFill>
                  <a:srgbClr val="A50021"/>
                </a:solidFill>
              </a:rPr>
              <a:t>Беларусь </a:t>
            </a:r>
            <a:r>
              <a:rPr lang="ru-RU" sz="2400" b="1" dirty="0" smtClean="0">
                <a:solidFill>
                  <a:srgbClr val="CC3300"/>
                </a:solidFill>
              </a:rPr>
              <a:t/>
            </a:r>
            <a:br>
              <a:rPr lang="ru-RU" sz="2400" b="1" dirty="0" smtClean="0">
                <a:solidFill>
                  <a:srgbClr val="CC3300"/>
                </a:solidFill>
              </a:rPr>
            </a:br>
            <a:endParaRPr lang="en-US" sz="2400" dirty="0">
              <a:solidFill>
                <a:srgbClr val="CC33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3" y="993965"/>
            <a:ext cx="8603661" cy="4149534"/>
          </a:xfrm>
        </p:spPr>
        <p:txBody>
          <a:bodyPr>
            <a:noAutofit/>
          </a:bodyPr>
          <a:lstStyle/>
          <a:p>
            <a:pPr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350" b="1" dirty="0"/>
              <a:t>В 1995 году </a:t>
            </a:r>
            <a:r>
              <a:rPr lang="ru-RU" sz="1350" b="1" dirty="0" smtClean="0"/>
              <a:t>создан </a:t>
            </a:r>
            <a:r>
              <a:rPr lang="ru-RU" sz="1350" b="1" dirty="0"/>
              <a:t>Национальный комитет по народонаселению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50" b="1" i="1" dirty="0" smtClean="0"/>
              <a:t>      (</a:t>
            </a:r>
            <a:r>
              <a:rPr lang="ru-RU" sz="1350" b="1" i="1" dirty="0"/>
              <a:t>распоряжение </a:t>
            </a:r>
            <a:r>
              <a:rPr lang="ru-RU" sz="1350" b="1" i="1" dirty="0" smtClean="0"/>
              <a:t>Совета Министров </a:t>
            </a:r>
            <a:r>
              <a:rPr lang="ru-RU" sz="1350" b="1" i="1" dirty="0"/>
              <a:t>Республики Беларусь от 29.03.1995  № 238р</a:t>
            </a:r>
            <a:r>
              <a:rPr lang="ru-RU" sz="1350" b="1" i="1" dirty="0" smtClean="0"/>
              <a:t>)</a:t>
            </a:r>
            <a:endParaRPr lang="en-US" sz="1350" b="1" dirty="0"/>
          </a:p>
          <a:p>
            <a:r>
              <a:rPr lang="ru-RU" sz="1350" b="1" dirty="0" smtClean="0"/>
              <a:t>В 1998 </a:t>
            </a:r>
            <a:r>
              <a:rPr lang="ru-RU" sz="1350" b="1" dirty="0"/>
              <a:t>году утверждена Концепция государственной демографической политики и Основные направления реализации демографической политики с учетом устойчивого развития экономики в переходный период </a:t>
            </a:r>
            <a:r>
              <a:rPr lang="ru-RU" sz="1350" b="1" i="1" dirty="0"/>
              <a:t>(постановление Совета Министров Республики Беларусь от 24.06.1998 № 996</a:t>
            </a:r>
            <a:r>
              <a:rPr lang="ru-RU" sz="1350" b="1" i="1" dirty="0" smtClean="0"/>
              <a:t>)</a:t>
            </a:r>
            <a:endParaRPr lang="en-US" sz="1350" b="1" dirty="0"/>
          </a:p>
          <a:p>
            <a:r>
              <a:rPr lang="ru-RU" sz="1350" b="1" dirty="0"/>
              <a:t>В</a:t>
            </a:r>
            <a:r>
              <a:rPr lang="ru-RU" sz="1350" b="1" dirty="0" smtClean="0"/>
              <a:t> </a:t>
            </a:r>
            <a:r>
              <a:rPr lang="ru-RU" sz="1350" b="1" dirty="0"/>
              <a:t>2001 году вопросы обеспечения демографической безопасности включены в Концепцию национальной безопасности Республики Беларусь </a:t>
            </a:r>
            <a:r>
              <a:rPr lang="ru-RU" sz="1350" b="1" i="1" dirty="0"/>
              <a:t>(Указ Президента Республики Беларусь от 17.07.2001 № 390</a:t>
            </a:r>
            <a:r>
              <a:rPr lang="ru-RU" sz="1350" b="1" i="1" dirty="0" smtClean="0"/>
              <a:t>)</a:t>
            </a:r>
            <a:r>
              <a:rPr lang="ru-RU" sz="1350" b="1" dirty="0" smtClean="0"/>
              <a:t> </a:t>
            </a:r>
            <a:endParaRPr lang="en-US" sz="1350" b="1" dirty="0"/>
          </a:p>
          <a:p>
            <a:r>
              <a:rPr lang="ru-RU" sz="1350" b="1" dirty="0"/>
              <a:t>В</a:t>
            </a:r>
            <a:r>
              <a:rPr lang="ru-RU" sz="1350" b="1" dirty="0" smtClean="0"/>
              <a:t> </a:t>
            </a:r>
            <a:r>
              <a:rPr lang="ru-RU" sz="1350" b="1" dirty="0"/>
              <a:t>2002 году принят Закон Республики Беларусь </a:t>
            </a:r>
            <a:r>
              <a:rPr lang="ru-RU" sz="1350" b="1" dirty="0" smtClean="0"/>
              <a:t>  </a:t>
            </a:r>
            <a:r>
              <a:rPr lang="ru-RU" sz="1350" b="1" dirty="0"/>
              <a:t>«О демографической безопасности Республики Беларусь</a:t>
            </a:r>
            <a:r>
              <a:rPr lang="ru-RU" sz="1350" b="1" dirty="0" smtClean="0"/>
              <a:t>»</a:t>
            </a:r>
            <a:endParaRPr lang="en-US" sz="1350" b="1" dirty="0"/>
          </a:p>
          <a:p>
            <a:r>
              <a:rPr lang="ru-RU" sz="1350" b="1" dirty="0"/>
              <a:t>В</a:t>
            </a:r>
            <a:r>
              <a:rPr lang="ru-RU" sz="1350" b="1" dirty="0" smtClean="0"/>
              <a:t> </a:t>
            </a:r>
            <a:r>
              <a:rPr lang="ru-RU" sz="1350" b="1" dirty="0"/>
              <a:t>2010 году в новой Концепции национальной безопасности Республики Беларусь демографическая сфера впервые выделена отдельным блоком </a:t>
            </a:r>
            <a:r>
              <a:rPr lang="ru-RU" sz="1350" b="1" i="1" dirty="0"/>
              <a:t>(Указ Президента Республики Беларусь от 09.11.2010 № 575</a:t>
            </a:r>
            <a:r>
              <a:rPr lang="ru-RU" sz="1350" b="1" i="1" dirty="0" smtClean="0"/>
              <a:t>)</a:t>
            </a:r>
          </a:p>
          <a:p>
            <a:r>
              <a:rPr lang="ru-RU" sz="1350" b="1" dirty="0"/>
              <a:t>Суммарный коэффициент рождаемости и коэффициент депопуляции включены в основные индикаторы (показатели) состояния национальной безопасности</a:t>
            </a:r>
          </a:p>
          <a:p>
            <a:r>
              <a:rPr lang="ru-RU" sz="1350" b="1" dirty="0"/>
              <a:t>Реализованы две Национальные программы демографической безопасности Республики Беларусь, утвержденные Указами Главы государства  от 26.03.2007 №  135 (на 2007-2010 годы) и от 11.08.2011     №  357 (на 2011-2015 годы), основная цель которых была стабилизация численности населения и создание предпосылок для выхода на естественный прирост населения</a:t>
            </a:r>
            <a:endParaRPr lang="en-US" sz="1350" b="1" dirty="0"/>
          </a:p>
          <a:p>
            <a:endParaRPr lang="en-US" sz="1600" b="1" dirty="0"/>
          </a:p>
          <a:p>
            <a:endParaRPr lang="en-US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39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0"/>
          <p:cNvSpPr txBox="1">
            <a:spLocks noChangeArrowheads="1"/>
          </p:cNvSpPr>
          <p:nvPr/>
        </p:nvSpPr>
        <p:spPr bwMode="auto">
          <a:xfrm>
            <a:off x="6930618" y="2944418"/>
            <a:ext cx="135688" cy="30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7156" tIns="33578" rIns="67156" bIns="33578">
            <a:spAutoFit/>
          </a:bodyPr>
          <a:lstStyle/>
          <a:p>
            <a:pPr defTabSz="764867"/>
            <a:endParaRPr lang="ru-RU" sz="1565" dirty="0"/>
          </a:p>
        </p:txBody>
      </p:sp>
      <p:sp>
        <p:nvSpPr>
          <p:cNvPr id="33" name="TextBox 17"/>
          <p:cNvSpPr txBox="1">
            <a:spLocks noChangeArrowheads="1"/>
          </p:cNvSpPr>
          <p:nvPr/>
        </p:nvSpPr>
        <p:spPr bwMode="auto">
          <a:xfrm>
            <a:off x="5551603" y="2620734"/>
            <a:ext cx="1795487" cy="39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2193" tIns="31097" rIns="62193" bIns="31097">
            <a:spAutoFit/>
          </a:bodyPr>
          <a:lstStyle/>
          <a:p>
            <a:pPr algn="ctr"/>
            <a:r>
              <a:rPr lang="ru-RU" sz="1088" b="1" dirty="0">
                <a:solidFill>
                  <a:schemeClr val="bg1"/>
                </a:solidFill>
              </a:rPr>
              <a:t>Специализированная медицинская помощь</a:t>
            </a:r>
            <a:endParaRPr lang="en-US" sz="1088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99889" y="1543110"/>
            <a:ext cx="125665" cy="314089"/>
          </a:xfrm>
          <a:prstGeom prst="rect">
            <a:avLst/>
          </a:prstGeom>
        </p:spPr>
        <p:txBody>
          <a:bodyPr wrap="none" lIns="62193" tIns="31097" rIns="62193" bIns="31097">
            <a:spAutoFit/>
          </a:bodyPr>
          <a:lstStyle/>
          <a:p>
            <a:pPr eaLnBrk="0" hangingPunct="0">
              <a:defRPr/>
            </a:pPr>
            <a:endParaRPr lang="ru-RU" sz="1633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/>
          </p:nvPr>
        </p:nvGraphicFramePr>
        <p:xfrm>
          <a:off x="653596" y="742690"/>
          <a:ext cx="7836811" cy="274800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6531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96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76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63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510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 Black" pitchFamily="34" charset="0"/>
                          <a:cs typeface="Arial" pitchFamily="34" charset="0"/>
                        </a:rPr>
                        <a:t>ДОЛЯ ЛИЦ</a:t>
                      </a: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Arial Black" pitchFamily="34" charset="0"/>
                          <a:cs typeface="Arial" pitchFamily="34" charset="0"/>
                        </a:rPr>
                        <a:t>: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 Black" pitchFamily="34" charset="0"/>
                          <a:cs typeface="Arial" pitchFamily="34" charset="0"/>
                        </a:rPr>
                        <a:t>ОБА ПОЛА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 Black" pitchFamily="34" charset="0"/>
                          <a:cs typeface="Arial" pitchFamily="34" charset="0"/>
                        </a:rPr>
                        <a:t>МУЖЧИНЫ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Arial Black" pitchFamily="34" charset="0"/>
                          <a:cs typeface="Arial" pitchFamily="34" charset="0"/>
                        </a:rPr>
                        <a:t>ЖЕНЩИНЫ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262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КУРЯЩИХ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29,6%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48,4%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12,6%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12">
                <a:tc>
                  <a:txBody>
                    <a:bodyPr/>
                    <a:lstStyle/>
                    <a:p>
                      <a:pPr eaLnBrk="0" hangingPunct="0">
                        <a:lnSpc>
                          <a:spcPct val="90000"/>
                        </a:lnSpc>
                      </a:pPr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УПОТРЕБЛЯЮЩИХ МЕНЕЕ 5 СМЕШАННЫХ ПОРЦИЙ ФРУКТОВ</a:t>
                      </a:r>
                    </a:p>
                    <a:p>
                      <a:pPr eaLnBrk="0" hangingPunct="0">
                        <a:lnSpc>
                          <a:spcPct val="90000"/>
                        </a:lnSpc>
                      </a:pPr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И / ИЛИ ОВОЩЕЙ В ДЕНЬ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en-US" sz="1200" b="1" dirty="0">
                          <a:latin typeface="Arial" pitchFamily="34" charset="0"/>
                          <a:cs typeface="Arial" pitchFamily="34" charset="0"/>
                        </a:rPr>
                        <a:t>9%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77,9%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68,4%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5102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НЕ ЗАНИМАЮЩИХСЯ ВЫСОКОИНТЕНСИВНОЙ ФИЗИЧЕСКОЙ ДЕЯТЕЛЬНОСТЬЮ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80,5%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68,9%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91,1%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2262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 ИМЕЮЩИХ ИЗБЫТОЧНУЮ МАССУ ТЕЛА (ИМТ ≥ 25 кг/м²) 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60,6%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61,5%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60,0%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2262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С ПОВЫШЕННЫМ АД (САД ≥ 140 И / ИЛИ ДАД ≥ 90 мм </a:t>
                      </a:r>
                      <a:r>
                        <a:rPr lang="ru-RU" sz="1100" b="1" dirty="0" err="1">
                          <a:latin typeface="Arial" pitchFamily="34" charset="0"/>
                          <a:cs typeface="Arial" pitchFamily="34" charset="0"/>
                        </a:rPr>
                        <a:t>рт.ст</a:t>
                      </a:r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. )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44,9%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45,6%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44,2%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5102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С ПОВЫШЕННЫМ УРОВНЕМ ОБЩЕГО ХОЛЕСТЕРИНА (≥ 5,0 </a:t>
                      </a:r>
                      <a:r>
                        <a:rPr lang="ru-RU" sz="1100" b="1" dirty="0" err="1">
                          <a:latin typeface="Arial" pitchFamily="34" charset="0"/>
                          <a:cs typeface="Arial" pitchFamily="34" charset="0"/>
                        </a:rPr>
                        <a:t>ммоль</a:t>
                      </a:r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/л)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38,2%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33,4%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42,6%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5102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С НАРУШЕННОЙ ГЛИКЕМИЕЙ НАТОЩАК (ПЛАЗМА ВЕНОЗНОЙ КРОВИ  В ДИАПАЗОНЕ ОТ  6,1 ДО 7,0 </a:t>
                      </a:r>
                      <a:r>
                        <a:rPr lang="ru-RU" sz="1100" b="1" dirty="0" err="1">
                          <a:latin typeface="Arial" pitchFamily="34" charset="0"/>
                          <a:cs typeface="Arial" pitchFamily="34" charset="0"/>
                        </a:rPr>
                        <a:t>ммоль</a:t>
                      </a:r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/л) 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4,0%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4,1%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4,0%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109" marR="69109" marT="31101" marB="3110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816862" y="3741030"/>
            <a:ext cx="7796074" cy="732472"/>
          </a:xfrm>
          <a:prstGeom prst="rect">
            <a:avLst/>
          </a:prstGeom>
        </p:spPr>
        <p:txBody>
          <a:bodyPr wrap="square" lIns="62193" tIns="31097" rIns="62193" bIns="31097">
            <a:spAutoFit/>
          </a:bodyPr>
          <a:lstStyle/>
          <a:p>
            <a:pPr marL="123092" indent="-123092" defTabSz="621935" fontAlgn="base">
              <a:spcBef>
                <a:spcPct val="0"/>
              </a:spcBef>
              <a:spcAft>
                <a:spcPct val="0"/>
              </a:spcAft>
            </a:pPr>
            <a:r>
              <a:rPr lang="ru-RU" sz="1088" b="1" dirty="0">
                <a:latin typeface="Arial Black" pitchFamily="34" charset="0"/>
                <a:ea typeface="Calibri" pitchFamily="34" charset="0"/>
                <a:cs typeface="Arial" pitchFamily="34" charset="0"/>
              </a:rPr>
              <a:t>ПРОФИЛАКТИКА НА ПОПУЛЯЦИОННОМ УРОВНЕ</a:t>
            </a:r>
          </a:p>
          <a:p>
            <a:pPr marL="123092" indent="-123092" defTabSz="621935" fontAlgn="base">
              <a:spcBef>
                <a:spcPct val="0"/>
              </a:spcBef>
              <a:spcAft>
                <a:spcPct val="0"/>
              </a:spcAft>
            </a:pPr>
            <a:r>
              <a:rPr lang="ru-RU" sz="1088" b="1" dirty="0">
                <a:latin typeface="Arial Black" pitchFamily="34" charset="0"/>
                <a:ea typeface="Calibri" pitchFamily="34" charset="0"/>
                <a:cs typeface="Arial" pitchFamily="34" charset="0"/>
              </a:rPr>
              <a:t>ПРОФИЛАКТИКА НА ИНДИВИДУАЛЬНОМ УРОВНЕ </a:t>
            </a:r>
          </a:p>
          <a:p>
            <a:pPr marL="123092" indent="-123092" defTabSz="621935" fontAlgn="base">
              <a:spcBef>
                <a:spcPct val="0"/>
              </a:spcBef>
              <a:spcAft>
                <a:spcPct val="0"/>
              </a:spcAft>
            </a:pPr>
            <a:r>
              <a:rPr lang="ru-RU" sz="1088" b="1" dirty="0">
                <a:latin typeface="Arial Black" pitchFamily="34" charset="0"/>
                <a:ea typeface="Calibri" pitchFamily="34" charset="0"/>
                <a:cs typeface="Arial" pitchFamily="34" charset="0"/>
              </a:rPr>
              <a:t>СИСТЕМА НЕПРЕРЫВНОГО ОБРАЗОВАНИЯ</a:t>
            </a:r>
          </a:p>
          <a:p>
            <a:pPr marL="123092" indent="-123092" defTabSz="621935" fontAlgn="base">
              <a:spcBef>
                <a:spcPct val="0"/>
              </a:spcBef>
              <a:spcAft>
                <a:spcPct val="0"/>
              </a:spcAft>
            </a:pPr>
            <a:r>
              <a:rPr lang="ru-RU" sz="1088" b="1" dirty="0">
                <a:latin typeface="Arial Black" pitchFamily="34" charset="0"/>
                <a:ea typeface="Calibri" pitchFamily="34" charset="0"/>
                <a:cs typeface="Arial" pitchFamily="34" charset="0"/>
              </a:rPr>
              <a:t> ПО ВОПРОСАМ ЗДОРОВЬЯСБЕРЕЖЕНИЯ</a:t>
            </a:r>
            <a:endParaRPr lang="ru-RU" sz="1225" b="1" dirty="0">
              <a:solidFill>
                <a:schemeClr val="tx2">
                  <a:lumMod val="75000"/>
                </a:schemeClr>
              </a:solidFill>
              <a:latin typeface="Arial Black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27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065" y="3883606"/>
            <a:ext cx="394642" cy="304583"/>
          </a:xfrm>
          <a:prstGeom prst="rect">
            <a:avLst/>
          </a:prstGeom>
          <a:noFill/>
        </p:spPr>
      </p:pic>
      <p:pic>
        <p:nvPicPr>
          <p:cNvPr id="29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066" y="3631557"/>
            <a:ext cx="403885" cy="311717"/>
          </a:xfrm>
          <a:prstGeom prst="rect">
            <a:avLst/>
          </a:prstGeom>
          <a:noFill/>
        </p:spPr>
      </p:pic>
      <p:pic>
        <p:nvPicPr>
          <p:cNvPr id="32" name="Picture 4" descr="Картинки по запрос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065" y="4128520"/>
            <a:ext cx="394642" cy="304583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751329" y="4573740"/>
            <a:ext cx="4952429" cy="251315"/>
          </a:xfrm>
          <a:prstGeom prst="rect">
            <a:avLst/>
          </a:prstGeom>
        </p:spPr>
        <p:txBody>
          <a:bodyPr wrap="square" lIns="62193" tIns="31097" rIns="62193" bIns="31097">
            <a:spAutoFit/>
          </a:bodyPr>
          <a:lstStyle/>
          <a:p>
            <a:pPr algn="ctr" eaLnBrk="0" hangingPunct="0">
              <a:defRPr/>
            </a:pPr>
            <a:r>
              <a:rPr lang="ru-RU" sz="1225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СОЗДАНИЕ ЕДИНОЙ ПРОФИЛАКТИЧЕСКОЙ СРЕДЫ</a:t>
            </a:r>
            <a:endParaRPr lang="ru-RU" sz="1225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>
            <a:spLocks/>
          </p:cNvSpPr>
          <p:nvPr/>
        </p:nvSpPr>
        <p:spPr>
          <a:xfrm>
            <a:off x="531065" y="0"/>
            <a:ext cx="8081872" cy="512925"/>
          </a:xfrm>
          <a:prstGeom prst="rect">
            <a:avLst/>
          </a:prstGeom>
          <a:noFill/>
          <a:ln>
            <a:noFill/>
          </a:ln>
        </p:spPr>
        <p:txBody>
          <a:bodyPr wrap="square" lIns="62193" tIns="31097" rIns="62193" bIns="31097" rtlCol="0">
            <a:spAutoFit/>
          </a:bodyPr>
          <a:lstStyle/>
          <a:p>
            <a:pPr algn="ctr"/>
            <a:r>
              <a:rPr lang="ru-RU" sz="2925" b="1" dirty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Распространение факторов риска НИЗ</a:t>
            </a:r>
            <a:endParaRPr lang="ru-RU" sz="545" b="1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80289" y="3683413"/>
            <a:ext cx="4572000" cy="8261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451"/>
              </a:spcBef>
              <a:spcAft>
                <a:spcPts val="451"/>
              </a:spcAft>
              <a:defRPr/>
            </a:pPr>
            <a:r>
              <a:rPr lang="ru-RU" altLang="ru-RU" sz="1350" dirty="0">
                <a:solidFill>
                  <a:srgbClr val="003300"/>
                </a:solidFill>
                <a:latin typeface="Arial Black" pitchFamily="34" charset="0"/>
              </a:rPr>
              <a:t>ОБЪЕМ ВЫБОРКИ </a:t>
            </a:r>
            <a:r>
              <a:rPr lang="en-US" altLang="ru-RU" sz="1350" dirty="0">
                <a:solidFill>
                  <a:srgbClr val="003300"/>
                </a:solidFill>
                <a:latin typeface="Arial Black" pitchFamily="34" charset="0"/>
              </a:rPr>
              <a:t>STEPS-</a:t>
            </a:r>
            <a:r>
              <a:rPr lang="ru-RU" altLang="ru-RU" sz="1350" dirty="0">
                <a:solidFill>
                  <a:srgbClr val="003300"/>
                </a:solidFill>
                <a:latin typeface="Arial Black" pitchFamily="34" charset="0"/>
              </a:rPr>
              <a:t>ИССЛЕДОВАНИЯ</a:t>
            </a:r>
          </a:p>
          <a:p>
            <a:pPr indent="267394">
              <a:lnSpc>
                <a:spcPct val="70000"/>
              </a:lnSpc>
              <a:spcBef>
                <a:spcPts val="151"/>
              </a:spcBef>
              <a:spcAft>
                <a:spcPts val="151"/>
              </a:spcAft>
              <a:defRPr/>
            </a:pPr>
            <a:r>
              <a:rPr lang="ru-RU" sz="1350" b="1" dirty="0">
                <a:solidFill>
                  <a:sysClr val="windowText" lastClr="000000"/>
                </a:solidFill>
              </a:rPr>
              <a:t>5760</a:t>
            </a:r>
            <a:r>
              <a:rPr lang="en-US" sz="1350" b="1" dirty="0">
                <a:solidFill>
                  <a:sysClr val="windowText" lastClr="000000"/>
                </a:solidFill>
              </a:rPr>
              <a:t> </a:t>
            </a:r>
            <a:r>
              <a:rPr lang="ru-RU" sz="1350" b="1" dirty="0">
                <a:solidFill>
                  <a:sysClr val="windowText" lastClr="000000"/>
                </a:solidFill>
              </a:rPr>
              <a:t> ЛИЦ ОТОБРАНО ДЛЯ УЧАСТИЯ, 288 КЛАСТЕРОВ  (144 ГОРОДСКИХ И 144 СЕЛЬСКИХ), 20  ДОМОХОЗЯЙСТВ В КЛАСТЕРЕ</a:t>
            </a:r>
          </a:p>
        </p:txBody>
      </p:sp>
    </p:spTree>
    <p:extLst>
      <p:ext uri="{BB962C8B-B14F-4D97-AF65-F5344CB8AC3E}">
        <p14:creationId xmlns:p14="http://schemas.microsoft.com/office/powerpoint/2010/main" val="267743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082" name="Rectangle 2"/>
          <p:cNvSpPr>
            <a:spLocks noChangeArrowheads="1"/>
          </p:cNvSpPr>
          <p:nvPr/>
        </p:nvSpPr>
        <p:spPr bwMode="auto">
          <a:xfrm>
            <a:off x="612221" y="4354116"/>
            <a:ext cx="7990981" cy="485775"/>
          </a:xfrm>
          <a:prstGeom prst="rect">
            <a:avLst/>
          </a:prstGeom>
          <a:solidFill>
            <a:schemeClr val="accent1"/>
          </a:solidFill>
          <a:ln w="57150">
            <a:solidFill>
              <a:srgbClr val="CCE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 dirty="0"/>
          </a:p>
        </p:txBody>
      </p:sp>
      <p:sp>
        <p:nvSpPr>
          <p:cNvPr id="814083" name="Rectangle 3"/>
          <p:cNvSpPr>
            <a:spLocks noChangeArrowheads="1"/>
          </p:cNvSpPr>
          <p:nvPr/>
        </p:nvSpPr>
        <p:spPr bwMode="auto">
          <a:xfrm>
            <a:off x="612221" y="3543300"/>
            <a:ext cx="7990981" cy="485775"/>
          </a:xfrm>
          <a:prstGeom prst="rect">
            <a:avLst/>
          </a:prstGeom>
          <a:solidFill>
            <a:schemeClr val="accent1"/>
          </a:solidFill>
          <a:ln w="57150">
            <a:solidFill>
              <a:srgbClr val="CCE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 dirty="0"/>
          </a:p>
        </p:txBody>
      </p:sp>
      <p:sp>
        <p:nvSpPr>
          <p:cNvPr id="673795" name="Прямоугольник 5"/>
          <p:cNvSpPr>
            <a:spLocks noChangeArrowheads="1"/>
          </p:cNvSpPr>
          <p:nvPr/>
        </p:nvSpPr>
        <p:spPr bwMode="auto">
          <a:xfrm>
            <a:off x="180533" y="64398"/>
            <a:ext cx="8782937" cy="99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 algn="ctr"/>
            <a:r>
              <a:rPr lang="ru-RU" sz="2925" b="1" dirty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Национальная стратегия улучшения репродуктивных исходов</a:t>
            </a:r>
            <a:endParaRPr lang="ru-RU" sz="1350" dirty="0">
              <a:solidFill>
                <a:prstClr val="black"/>
              </a:solidFill>
            </a:endParaRPr>
          </a:p>
        </p:txBody>
      </p:sp>
      <p:sp>
        <p:nvSpPr>
          <p:cNvPr id="814085" name="Rectangle 5"/>
          <p:cNvSpPr>
            <a:spLocks noChangeArrowheads="1"/>
          </p:cNvSpPr>
          <p:nvPr/>
        </p:nvSpPr>
        <p:spPr bwMode="auto">
          <a:xfrm>
            <a:off x="612221" y="1113235"/>
            <a:ext cx="7990981" cy="485775"/>
          </a:xfrm>
          <a:prstGeom prst="rect">
            <a:avLst/>
          </a:prstGeom>
          <a:solidFill>
            <a:schemeClr val="accent1"/>
          </a:solidFill>
          <a:ln w="57150">
            <a:solidFill>
              <a:srgbClr val="CCE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 dirty="0"/>
          </a:p>
        </p:txBody>
      </p:sp>
      <p:sp>
        <p:nvSpPr>
          <p:cNvPr id="814086" name="Rectangle 6"/>
          <p:cNvSpPr>
            <a:spLocks noChangeArrowheads="1"/>
          </p:cNvSpPr>
          <p:nvPr/>
        </p:nvSpPr>
        <p:spPr bwMode="auto">
          <a:xfrm>
            <a:off x="612221" y="1869281"/>
            <a:ext cx="7990981" cy="485775"/>
          </a:xfrm>
          <a:prstGeom prst="rect">
            <a:avLst/>
          </a:prstGeom>
          <a:solidFill>
            <a:schemeClr val="accent1"/>
          </a:solidFill>
          <a:ln w="57150">
            <a:solidFill>
              <a:srgbClr val="CCE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 dirty="0"/>
          </a:p>
        </p:txBody>
      </p:sp>
      <p:sp>
        <p:nvSpPr>
          <p:cNvPr id="814087" name="AutoShape 7"/>
          <p:cNvSpPr>
            <a:spLocks noChangeArrowheads="1"/>
          </p:cNvSpPr>
          <p:nvPr/>
        </p:nvSpPr>
        <p:spPr bwMode="auto">
          <a:xfrm>
            <a:off x="828065" y="1039472"/>
            <a:ext cx="7487875" cy="485775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725" i="1" dirty="0" err="1">
                <a:solidFill>
                  <a:srgbClr val="002060"/>
                </a:solidFill>
                <a:latin typeface="Arial Black" pitchFamily="34" charset="0"/>
              </a:rPr>
              <a:t>Разноуровневая</a:t>
            </a:r>
            <a:r>
              <a:rPr lang="ru-RU" sz="1725" i="1" dirty="0">
                <a:solidFill>
                  <a:srgbClr val="002060"/>
                </a:solidFill>
                <a:latin typeface="Arial Black" pitchFamily="34" charset="0"/>
              </a:rPr>
              <a:t> система перинатальной помощи</a:t>
            </a:r>
          </a:p>
        </p:txBody>
      </p:sp>
      <p:sp>
        <p:nvSpPr>
          <p:cNvPr id="814088" name="AutoShape 8"/>
          <p:cNvSpPr>
            <a:spLocks noChangeArrowheads="1"/>
          </p:cNvSpPr>
          <p:nvPr/>
        </p:nvSpPr>
        <p:spPr bwMode="auto">
          <a:xfrm>
            <a:off x="828065" y="1707356"/>
            <a:ext cx="7414868" cy="485775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725" i="1" dirty="0">
                <a:solidFill>
                  <a:srgbClr val="002060"/>
                </a:solidFill>
                <a:latin typeface="Arial Black" pitchFamily="34" charset="0"/>
              </a:rPr>
              <a:t>Оперативный мониторинг  потерь</a:t>
            </a:r>
          </a:p>
        </p:txBody>
      </p:sp>
      <p:sp>
        <p:nvSpPr>
          <p:cNvPr id="814089" name="AutoShape 9"/>
          <p:cNvSpPr>
            <a:spLocks noChangeArrowheads="1"/>
          </p:cNvSpPr>
          <p:nvPr/>
        </p:nvSpPr>
        <p:spPr bwMode="auto">
          <a:xfrm>
            <a:off x="901070" y="3327799"/>
            <a:ext cx="7486287" cy="54054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725" i="1" dirty="0">
                <a:solidFill>
                  <a:srgbClr val="002060"/>
                </a:solidFill>
                <a:latin typeface="Arial Black" pitchFamily="34" charset="0"/>
              </a:rPr>
              <a:t>Контроль качества оказания медицинской помощи</a:t>
            </a:r>
          </a:p>
        </p:txBody>
      </p:sp>
      <p:sp>
        <p:nvSpPr>
          <p:cNvPr id="814090" name="AutoShape 10"/>
          <p:cNvSpPr>
            <a:spLocks noChangeArrowheads="1"/>
          </p:cNvSpPr>
          <p:nvPr/>
        </p:nvSpPr>
        <p:spPr bwMode="auto">
          <a:xfrm>
            <a:off x="901070" y="4137424"/>
            <a:ext cx="7486287" cy="539353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725" i="1" dirty="0">
                <a:solidFill>
                  <a:srgbClr val="000066"/>
                </a:solidFill>
                <a:latin typeface="Arial Black" pitchFamily="34" charset="0"/>
              </a:rPr>
              <a:t>Непрерывное образование специалистов</a:t>
            </a:r>
          </a:p>
        </p:txBody>
      </p:sp>
      <p:sp>
        <p:nvSpPr>
          <p:cNvPr id="814091" name="Rectangle 11"/>
          <p:cNvSpPr>
            <a:spLocks noChangeArrowheads="1"/>
          </p:cNvSpPr>
          <p:nvPr/>
        </p:nvSpPr>
        <p:spPr bwMode="auto">
          <a:xfrm>
            <a:off x="612221" y="2680097"/>
            <a:ext cx="7990981" cy="485775"/>
          </a:xfrm>
          <a:prstGeom prst="rect">
            <a:avLst/>
          </a:prstGeom>
          <a:solidFill>
            <a:schemeClr val="accent1"/>
          </a:solidFill>
          <a:ln w="57150">
            <a:solidFill>
              <a:srgbClr val="CCE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1350"/>
          </a:p>
        </p:txBody>
      </p:sp>
      <p:sp>
        <p:nvSpPr>
          <p:cNvPr id="814092" name="AutoShape 12"/>
          <p:cNvSpPr>
            <a:spLocks noChangeArrowheads="1"/>
          </p:cNvSpPr>
          <p:nvPr/>
        </p:nvSpPr>
        <p:spPr bwMode="auto">
          <a:xfrm>
            <a:off x="901071" y="2518172"/>
            <a:ext cx="7414868" cy="485775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725" i="1" dirty="0">
                <a:solidFill>
                  <a:srgbClr val="002060"/>
                </a:solidFill>
                <a:latin typeface="Arial Black" pitchFamily="34" charset="0"/>
              </a:rPr>
              <a:t>Внедрение эффективных перинатальных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100206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2267744" y="3933665"/>
            <a:ext cx="5843380" cy="715581"/>
          </a:xfrm>
          <a:prstGeom prst="rect">
            <a:avLst/>
          </a:prstGeom>
          <a:solidFill>
            <a:srgbClr val="C8DE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350" b="1" dirty="0">
                <a:solidFill>
                  <a:srgbClr val="006CB5"/>
                </a:solidFill>
              </a:rPr>
              <a:t>ДИНАМИКА СНИЖЕНИЯ ЧИСЛЕННОСТИ  </a:t>
            </a:r>
          </a:p>
          <a:p>
            <a:pPr algn="ctr" eaLnBrk="1" hangingPunct="1"/>
            <a:r>
              <a:rPr lang="ru-RU" altLang="ru-RU" sz="1350" b="1" dirty="0">
                <a:solidFill>
                  <a:srgbClr val="006CB5"/>
                </a:solidFill>
              </a:rPr>
              <a:t>ЖЕНЩИН РЕПРОДУКТИВНОГО ВОЗРАСТА</a:t>
            </a:r>
          </a:p>
          <a:p>
            <a:pPr algn="ctr" eaLnBrk="1" hangingPunct="1"/>
            <a:r>
              <a:rPr lang="ru-RU" altLang="ru-RU" sz="1350" b="1" dirty="0">
                <a:solidFill>
                  <a:srgbClr val="006CB5"/>
                </a:solidFill>
              </a:rPr>
              <a:t>(2000-2030гг., абсолютные числа)</a:t>
            </a:r>
            <a:endParaRPr lang="ru-RU" altLang="ru-RU" sz="1350" dirty="0">
              <a:solidFill>
                <a:srgbClr val="006CB5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64" y="931567"/>
            <a:ext cx="5697492" cy="272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60256" y="1653484"/>
            <a:ext cx="10519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chemeClr val="tx2"/>
                </a:solidFill>
              </a:rPr>
              <a:t>Возраст рождения:</a:t>
            </a:r>
          </a:p>
          <a:p>
            <a:r>
              <a:rPr lang="ru-RU" sz="1350" b="1" dirty="0">
                <a:solidFill>
                  <a:schemeClr val="tx2"/>
                </a:solidFill>
              </a:rPr>
              <a:t> первого  ребенка </a:t>
            </a:r>
          </a:p>
          <a:p>
            <a:r>
              <a:rPr lang="ru-RU" sz="1350" b="1" dirty="0">
                <a:solidFill>
                  <a:schemeClr val="tx2"/>
                </a:solidFill>
              </a:rPr>
              <a:t>смещается к 28 годам!</a:t>
            </a:r>
          </a:p>
          <a:p>
            <a:endParaRPr lang="ru-RU" sz="1350" b="1" dirty="0">
              <a:solidFill>
                <a:schemeClr val="tx2"/>
              </a:solidFill>
            </a:endParaRPr>
          </a:p>
          <a:p>
            <a:r>
              <a:rPr lang="ru-RU" sz="1350" b="1" dirty="0">
                <a:solidFill>
                  <a:schemeClr val="tx2"/>
                </a:solidFill>
              </a:rPr>
              <a:t>Второго и последующих –</a:t>
            </a:r>
          </a:p>
          <a:p>
            <a:r>
              <a:rPr lang="ru-RU" sz="1350" b="1" dirty="0">
                <a:solidFill>
                  <a:schemeClr val="tx2"/>
                </a:solidFill>
              </a:rPr>
              <a:t>старше 30</a:t>
            </a:r>
          </a:p>
          <a:p>
            <a:endParaRPr lang="ru-RU" sz="135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07390" y="321454"/>
            <a:ext cx="535784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7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0657" y="174749"/>
            <a:ext cx="8754338" cy="542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25" b="1" dirty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+mj-ea"/>
                <a:cs typeface="+mj-cs"/>
              </a:rPr>
              <a:t>Актуальность</a:t>
            </a: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337306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6563"/>
            <a:ext cx="8532440" cy="77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Динамика численности  населения в Минской области (тыс.чел.)</a:t>
            </a:r>
            <a:endParaRPr lang="en-US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1" name="Объект 2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2" y="4327780"/>
            <a:ext cx="8532440" cy="771550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26" name="Объект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254029"/>
              </p:ext>
            </p:extLst>
          </p:nvPr>
        </p:nvGraphicFramePr>
        <p:xfrm>
          <a:off x="950018" y="879563"/>
          <a:ext cx="7078366" cy="3916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97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3478"/>
            <a:ext cx="8352928" cy="61724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Число родившихся и умерших,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тыс. человек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2400" dirty="0"/>
          </a:p>
        </p:txBody>
      </p:sp>
      <p:graphicFrame>
        <p:nvGraphicFramePr>
          <p:cNvPr id="14" name="Объект 1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35729936"/>
              </p:ext>
            </p:extLst>
          </p:nvPr>
        </p:nvGraphicFramePr>
        <p:xfrm>
          <a:off x="804862" y="1270000"/>
          <a:ext cx="4415209" cy="3490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80112" y="555526"/>
            <a:ext cx="3312368" cy="56064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Минская область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9 месяцев 2019-2018 г.г.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7961" y="555526"/>
            <a:ext cx="4502110" cy="56064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Минская область</a:t>
            </a:r>
          </a:p>
          <a:p>
            <a:pPr algn="ctr"/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33945326"/>
              </p:ext>
            </p:extLst>
          </p:nvPr>
        </p:nvGraphicFramePr>
        <p:xfrm>
          <a:off x="5580112" y="1259387"/>
          <a:ext cx="3348453" cy="350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695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63688" y="123478"/>
            <a:ext cx="6984776" cy="208823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A50021"/>
                </a:solidFill>
              </a:rPr>
              <a:t>В настоящее время реализуется государственная программа  «Здоровье народа и демографическая безопасность Республики Беларусь» на 2016-2020 годы, основная цель которой </a:t>
            </a:r>
            <a:r>
              <a:rPr lang="ru-RU" sz="2400" b="1" dirty="0" smtClean="0">
                <a:solidFill>
                  <a:srgbClr val="A50021"/>
                </a:solidFill>
              </a:rPr>
              <a:t> </a:t>
            </a:r>
            <a:r>
              <a:rPr lang="ru-RU" sz="2400" b="1" dirty="0">
                <a:solidFill>
                  <a:srgbClr val="A50021"/>
                </a:solidFill>
              </a:rPr>
              <a:t>стабилизация численности населения и увеличение ожидаемой продолжительности </a:t>
            </a:r>
            <a:r>
              <a:rPr lang="ru-RU" sz="2400" b="1" dirty="0" smtClean="0">
                <a:solidFill>
                  <a:srgbClr val="A50021"/>
                </a:solidFill>
              </a:rPr>
              <a:t>жизни</a:t>
            </a:r>
            <a:r>
              <a:rPr lang="en-US" sz="2400" b="1" dirty="0">
                <a:solidFill>
                  <a:srgbClr val="A50021"/>
                </a:solidFill>
              </a:rPr>
              <a:t/>
            </a:r>
            <a:br>
              <a:rPr lang="en-US" sz="2400" b="1" dirty="0">
                <a:solidFill>
                  <a:srgbClr val="A50021"/>
                </a:solidFill>
              </a:rPr>
            </a:br>
            <a:endParaRPr lang="en-US" sz="2400" b="1" dirty="0">
              <a:solidFill>
                <a:srgbClr val="A5002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4100" name="Picture 4" descr="ÑÐµÐ»Ñ Ð·Ð½Ð°ÑÐ¾Ðº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92" y="267494"/>
            <a:ext cx="1204392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54374" y="2211710"/>
            <a:ext cx="6825938" cy="2625410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Для  достижения поставленной цели предусматривается решение  ряда задач по   7 подпрограмм программы 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«Здоровье народа и демографическая безопасность Республики Беларусь» на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2016-2020 </a:t>
            </a:r>
            <a:r>
              <a:rPr 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г.г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Программой 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«Здоровье народа и демографическая безопасность Республики Беларусь» на 2016-2020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г.г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.  предусматривается обеспечить к  2020 году  выполнение 23 целевых показателей</a:t>
            </a:r>
          </a:p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В 2020 году необходимо обеспечить численность населения   в  республике  на уровне не ниже 9,5 млн. человек, при этом ожидаемая продолжительность жизни должна увеличиться до 74,6 лет</a:t>
            </a:r>
          </a:p>
          <a:p>
            <a:endParaRPr lang="ru-RU" sz="1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932515"/>
            <a:ext cx="2339752" cy="159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9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896" y="194819"/>
            <a:ext cx="7200900" cy="111442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6600"/>
                </a:solidFill>
              </a:rPr>
              <a:t>О</a:t>
            </a:r>
            <a:r>
              <a:rPr lang="ru-RU" sz="2800" b="1" dirty="0" smtClean="0">
                <a:solidFill>
                  <a:srgbClr val="FF6600"/>
                </a:solidFill>
              </a:rPr>
              <a:t>жидаемая </a:t>
            </a:r>
            <a:r>
              <a:rPr lang="ru-RU" sz="2800" b="1" dirty="0">
                <a:solidFill>
                  <a:srgbClr val="FF6600"/>
                </a:solidFill>
              </a:rPr>
              <a:t>продолжительность </a:t>
            </a:r>
            <a:r>
              <a:rPr lang="ru-RU" sz="2800" b="1" dirty="0" smtClean="0">
                <a:solidFill>
                  <a:srgbClr val="FF6600"/>
                </a:solidFill>
              </a:rPr>
              <a:t>жизни в Республике Беларусь и Минской области</a:t>
            </a:r>
            <a:r>
              <a:rPr lang="ru-RU" sz="2800" dirty="0" smtClean="0">
                <a:solidFill>
                  <a:srgbClr val="FF6600"/>
                </a:solidFill>
              </a:rPr>
              <a:t>     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10838"/>
            <a:ext cx="7632848" cy="268605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/>
              <a:t>О</a:t>
            </a:r>
            <a:r>
              <a:rPr lang="ru-RU" sz="2400" b="1" dirty="0" smtClean="0"/>
              <a:t>жидаемая </a:t>
            </a:r>
            <a:r>
              <a:rPr lang="ru-RU" sz="2400" b="1" dirty="0"/>
              <a:t>продолжительность </a:t>
            </a:r>
            <a:r>
              <a:rPr lang="ru-RU" sz="2400" b="1" dirty="0" smtClean="0"/>
              <a:t>жизни</a:t>
            </a:r>
            <a:r>
              <a:rPr lang="ru-RU" sz="2400" b="1" dirty="0"/>
              <a:t> </a:t>
            </a:r>
            <a:r>
              <a:rPr lang="ru-RU" sz="2400" b="1" dirty="0" smtClean="0"/>
              <a:t>в Республике Беларусь в 2018г. -</a:t>
            </a:r>
            <a:r>
              <a:rPr lang="ru-RU" sz="2400" b="1" dirty="0" smtClean="0">
                <a:solidFill>
                  <a:srgbClr val="FF6600"/>
                </a:solidFill>
              </a:rPr>
              <a:t>7</a:t>
            </a:r>
            <a:r>
              <a:rPr lang="en-US" sz="2400" b="1" dirty="0" smtClean="0">
                <a:solidFill>
                  <a:srgbClr val="FF6600"/>
                </a:solidFill>
              </a:rPr>
              <a:t>4</a:t>
            </a:r>
            <a:r>
              <a:rPr lang="ru-RU" sz="2400" b="1" dirty="0" smtClean="0">
                <a:solidFill>
                  <a:srgbClr val="FF6600"/>
                </a:solidFill>
              </a:rPr>
              <a:t>,</a:t>
            </a:r>
            <a:r>
              <a:rPr lang="en-US" sz="2400" b="1" dirty="0" smtClean="0">
                <a:solidFill>
                  <a:srgbClr val="FF6600"/>
                </a:solidFill>
              </a:rPr>
              <a:t>5</a:t>
            </a:r>
            <a:r>
              <a:rPr lang="ru-RU" sz="2400" b="1" dirty="0" smtClean="0"/>
              <a:t> (2017г.- </a:t>
            </a:r>
            <a:r>
              <a:rPr lang="ru-RU" sz="2400" b="1" dirty="0"/>
              <a:t>74,39 </a:t>
            </a:r>
            <a:r>
              <a:rPr lang="ru-RU" sz="2400" b="1" dirty="0" smtClean="0"/>
              <a:t>года) </a:t>
            </a:r>
            <a:r>
              <a:rPr lang="ru-RU" sz="2400" b="1" dirty="0"/>
              <a:t>в общей популяции, в том числе мужчин </a:t>
            </a:r>
            <a:r>
              <a:rPr lang="ru-RU" sz="2400" b="1" dirty="0" smtClean="0"/>
              <a:t>–</a:t>
            </a:r>
            <a:r>
              <a:rPr lang="ru-RU" sz="2400" b="1" dirty="0" smtClean="0">
                <a:solidFill>
                  <a:srgbClr val="FF6600"/>
                </a:solidFill>
              </a:rPr>
              <a:t>69,2</a:t>
            </a:r>
            <a:r>
              <a:rPr lang="ru-RU" sz="2400" b="1" dirty="0" smtClean="0"/>
              <a:t> года (2017г.-69,27 года), </a:t>
            </a:r>
            <a:r>
              <a:rPr lang="ru-RU" sz="2400" b="1" dirty="0"/>
              <a:t>женщин – </a:t>
            </a:r>
            <a:r>
              <a:rPr lang="ru-RU" sz="2400" b="1" dirty="0" smtClean="0">
                <a:solidFill>
                  <a:srgbClr val="FF6600"/>
                </a:solidFill>
              </a:rPr>
              <a:t>79,4</a:t>
            </a:r>
            <a:r>
              <a:rPr lang="ru-RU" sz="2400" b="1" dirty="0" smtClean="0"/>
              <a:t> (2017г.-79,17 года)  </a:t>
            </a:r>
          </a:p>
          <a:p>
            <a:r>
              <a:rPr lang="ru-RU" sz="2400" b="1" dirty="0" smtClean="0"/>
              <a:t>В 2018 </a:t>
            </a:r>
            <a:r>
              <a:rPr lang="ru-RU" sz="2400" b="1" dirty="0"/>
              <a:t>г. в Минской области </a:t>
            </a:r>
            <a:r>
              <a:rPr lang="ru-RU" sz="2400" b="1" dirty="0" smtClean="0"/>
              <a:t>ожидаемая </a:t>
            </a:r>
            <a:r>
              <a:rPr lang="ru-RU" sz="2400" b="1" dirty="0"/>
              <a:t>продолжительность жизни 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FF6600"/>
                </a:solidFill>
              </a:rPr>
              <a:t>73,5</a:t>
            </a:r>
            <a:r>
              <a:rPr lang="ru-RU" sz="2400" b="1" dirty="0" smtClean="0"/>
              <a:t> (2017г.-73,2 года) </a:t>
            </a:r>
            <a:r>
              <a:rPr lang="ru-RU" sz="2400" b="1" dirty="0"/>
              <a:t>в общей популяции, в том числе мужчин – </a:t>
            </a:r>
            <a:r>
              <a:rPr lang="ru-RU" sz="2400" b="1" dirty="0" smtClean="0">
                <a:solidFill>
                  <a:srgbClr val="FF6600"/>
                </a:solidFill>
              </a:rPr>
              <a:t>68,2</a:t>
            </a:r>
            <a:r>
              <a:rPr lang="ru-RU" sz="2400" b="1" dirty="0" smtClean="0"/>
              <a:t> лет (2017г.-68 лет), </a:t>
            </a:r>
            <a:r>
              <a:rPr lang="ru-RU" sz="2400" b="1" dirty="0"/>
              <a:t>женщин – </a:t>
            </a:r>
            <a:r>
              <a:rPr lang="ru-RU" sz="2400" b="1" dirty="0" smtClean="0">
                <a:solidFill>
                  <a:srgbClr val="FF6600"/>
                </a:solidFill>
              </a:rPr>
              <a:t>78,7</a:t>
            </a:r>
            <a:r>
              <a:rPr lang="ru-RU" sz="2400" b="1" dirty="0" smtClean="0"/>
              <a:t> (2017г.-78,5 лет) </a:t>
            </a:r>
          </a:p>
          <a:p>
            <a:endParaRPr lang="en-US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70504"/>
            <a:ext cx="3168352" cy="170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17257"/>
            <a:ext cx="6321896" cy="9361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Основные угрозы  национальной </a:t>
            </a:r>
            <a:r>
              <a:rPr lang="ru-RU" b="1" dirty="0" smtClean="0">
                <a:solidFill>
                  <a:srgbClr val="C00000"/>
                </a:solidFill>
              </a:rPr>
              <a:t>безопасности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350139"/>
            <a:ext cx="7200900" cy="3096344"/>
          </a:xfrm>
        </p:spPr>
        <p:txBody>
          <a:bodyPr>
            <a:normAutofit/>
          </a:bodyPr>
          <a:lstStyle/>
          <a:p>
            <a:r>
              <a:rPr lang="ru-RU" sz="2400" b="1" dirty="0"/>
              <a:t>депопуляция (снижение численности населения</a:t>
            </a:r>
            <a:r>
              <a:rPr lang="ru-RU" sz="2400" b="1" dirty="0" smtClean="0"/>
              <a:t>)</a:t>
            </a:r>
          </a:p>
          <a:p>
            <a:r>
              <a:rPr lang="ru-RU" sz="2400" b="1" dirty="0" smtClean="0"/>
              <a:t>снижение </a:t>
            </a:r>
            <a:r>
              <a:rPr lang="ru-RU" sz="2400" b="1" dirty="0"/>
              <a:t>темпов </a:t>
            </a:r>
            <a:r>
              <a:rPr lang="ru-RU" sz="2400" b="1" dirty="0" smtClean="0"/>
              <a:t>рождаемости</a:t>
            </a:r>
          </a:p>
          <a:p>
            <a:r>
              <a:rPr lang="ru-RU" sz="2400" b="1" dirty="0" smtClean="0"/>
              <a:t>общее </a:t>
            </a:r>
            <a:r>
              <a:rPr lang="ru-RU" sz="2400" b="1" dirty="0"/>
              <a:t>старение </a:t>
            </a:r>
            <a:r>
              <a:rPr lang="ru-RU" sz="2400" b="1" dirty="0" smtClean="0"/>
              <a:t>нации;</a:t>
            </a:r>
          </a:p>
          <a:p>
            <a:r>
              <a:rPr lang="ru-RU" sz="2400" b="1" dirty="0" smtClean="0"/>
              <a:t>ухудшение </a:t>
            </a:r>
            <a:r>
              <a:rPr lang="ru-RU" sz="2400" b="1" dirty="0"/>
              <a:t>других показателей демографии и здоровья нации</a:t>
            </a:r>
            <a:endParaRPr lang="en-US" sz="2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478"/>
            <a:ext cx="1728192" cy="10801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219822"/>
            <a:ext cx="3117726" cy="184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5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60586"/>
            <a:ext cx="7200900" cy="11144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Источники </a:t>
            </a:r>
            <a:r>
              <a:rPr lang="ru-RU" b="1" dirty="0">
                <a:solidFill>
                  <a:srgbClr val="C00000"/>
                </a:solidFill>
              </a:rPr>
              <a:t>угроз национальной безопасности являются: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8700" y="1131590"/>
            <a:ext cx="7071792" cy="3528392"/>
          </a:xfrm>
        </p:spPr>
        <p:txBody>
          <a:bodyPr>
            <a:normAutofit fontScale="92500"/>
          </a:bodyPr>
          <a:lstStyle/>
          <a:p>
            <a:pPr lvl="0"/>
            <a:r>
              <a:rPr lang="ru-RU" sz="2000" b="1" dirty="0"/>
              <a:t>неблагоприятная половозрастная структура населения;</a:t>
            </a:r>
            <a:endParaRPr lang="en-US" sz="2000" b="1" dirty="0"/>
          </a:p>
          <a:p>
            <a:pPr lvl="0"/>
            <a:r>
              <a:rPr lang="ru-RU" sz="2000" b="1" dirty="0"/>
              <a:t>уровень рождаемости, не обеспечивающий простое замещение родительских поколений;</a:t>
            </a:r>
            <a:endParaRPr lang="en-US" sz="2000" b="1" dirty="0"/>
          </a:p>
          <a:p>
            <a:pPr lvl="0"/>
            <a:r>
              <a:rPr lang="ru-RU" sz="2000" b="1" dirty="0"/>
              <a:t>высокий уровень смерти граждан в возрасте, наиболее благоприятном для обеспечения  воспроизводства населения;</a:t>
            </a:r>
            <a:endParaRPr lang="en-US" sz="2000" b="1" dirty="0"/>
          </a:p>
          <a:p>
            <a:pPr lvl="0"/>
            <a:r>
              <a:rPr lang="ru-RU" sz="2000" b="1" dirty="0"/>
              <a:t>негативные трансформации института семьи (высокий уровень разводов, увеличение числа неполных семей и иное);</a:t>
            </a:r>
            <a:endParaRPr lang="en-US" sz="2000" b="1" dirty="0"/>
          </a:p>
          <a:p>
            <a:pPr lvl="0"/>
            <a:r>
              <a:rPr lang="ru-RU" sz="2000" b="1" dirty="0"/>
              <a:t>снижение степени потребности в детях;</a:t>
            </a:r>
            <a:endParaRPr lang="en-US" sz="2000" b="1" dirty="0"/>
          </a:p>
          <a:p>
            <a:pPr lvl="0"/>
            <a:r>
              <a:rPr lang="ru-RU" sz="2000" b="1" dirty="0"/>
              <a:t>миграционные процессы.</a:t>
            </a:r>
            <a:endParaRPr lang="en-US" sz="2000" b="1" dirty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846BD-96E4-455A-89FA-5AA6EFC86277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579862"/>
            <a:ext cx="3199904" cy="14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8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5304</TotalTime>
  <Words>1953</Words>
  <Application>Microsoft Office PowerPoint</Application>
  <PresentationFormat>Экран (16:9)</PresentationFormat>
  <Paragraphs>263</Paragraphs>
  <Slides>32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Crop</vt:lpstr>
      <vt:lpstr>Лист</vt:lpstr>
      <vt:lpstr>Презентация PowerPoint</vt:lpstr>
      <vt:lpstr>Демографическая политика – целенаправленная деятельность государственных органов и иных социальных институтов в сфере регулирования процессов  воспроизводства населения.  </vt:lpstr>
      <vt:lpstr>Реализация государственной демографической  политики  в  Республике Беларусь  </vt:lpstr>
      <vt:lpstr>Динамика численности  населения в Минской области (тыс.чел.)</vt:lpstr>
      <vt:lpstr>Число родившихся и умерших, тыс. человек </vt:lpstr>
      <vt:lpstr>В настоящее время реализуется государственная программа  «Здоровье народа и демографическая безопасность Республики Беларусь» на 2016-2020 годы, основная цель которой  стабилизация численности населения и увеличение ожидаемой продолжительности жизни </vt:lpstr>
      <vt:lpstr>Ожидаемая продолжительность жизни в Республике Беларусь и Минской области      </vt:lpstr>
      <vt:lpstr>Основные угрозы  национальной безопасности   </vt:lpstr>
      <vt:lpstr>Источники угроз национальной безопасности являются: </vt:lpstr>
      <vt:lpstr>Общие коэффициенты рождаемости, смертности и относительный естественный прирост населения Минской области с 1990 по 9 месяцев 2019гг. (на 1000 населения) </vt:lpstr>
      <vt:lpstr>Суммарный показатель рождаемости  в Минской области и Республике Беларусь</vt:lpstr>
      <vt:lpstr>Средний возраст женщин при рождении детей в Минской области (лет)</vt:lpstr>
      <vt:lpstr>Средний возраст вступления в брак (лет) </vt:lpstr>
      <vt:lpstr>Уровень браков и разводов  в Минской области и Республике Беларусь в тыс.чел</vt:lpstr>
      <vt:lpstr>Общие коэффициенты рождаемости, смертности и относительный естественный прирост населения Минской области с 1990 по 9 месяцев 2019гг. (на 1000 населения) </vt:lpstr>
      <vt:lpstr>По результатам исследования STEPs отмечается высокая распространенность факторов риска НИЗ: </vt:lpstr>
      <vt:lpstr>На втором месте в  области, так и в целом по республике, смертность населения от злокачественных новообразований  </vt:lpstr>
      <vt:lpstr>Смертность населения от внешних причин</vt:lpstr>
      <vt:lpstr>Показатель младенческой смертности по Минской области  (%0)</vt:lpstr>
      <vt:lpstr>Материнская смертность, на  100 тыс. детей, родившихся живыми </vt:lpstr>
      <vt:lpstr>Оценка репродуктивного здоровья населения</vt:lpstr>
      <vt:lpstr>Аборты в Минской области за период  2001 – 2017 гг. и 9 месяцев 2019 г. (абс.число)</vt:lpstr>
      <vt:lpstr>Причины снижения рождаемости в Республике Беларусь </vt:lpstr>
      <vt:lpstr>Численность женщин активных репродуктивных возрастов в Минской  области, тысяч</vt:lpstr>
      <vt:lpstr>Постарение населения Минской области 2011-2018</vt:lpstr>
      <vt:lpstr>Миграция в  Минской области</vt:lpstr>
      <vt:lpstr>Следующие аспекты, значимо влияющие на изменение репродуктивных намерений населения, связаны с экономическими факторами  </vt:lpstr>
      <vt:lpstr>Направления нейтрализации угроз </vt:lpstr>
      <vt:lpstr>           Благодарю за внимание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ИТОГАХ РАБОТЫ ОРГАНИЗАЦИЙ ЗДРАВООХРАНЕНИЯ В 2016 ГОДУ, ПРОБЛЕМАХ В УЧРЕЖДЕНИЯХ ЗДРАВООХРАНЕНИЯ И ОСНОВНЫХ НАПРАВЛЕНИЯХ ДЕЯТЕЛЬНОСТИ  НА 2017 ГОД</dc:title>
  <dc:creator>Пользователь</dc:creator>
  <cp:lastModifiedBy>User</cp:lastModifiedBy>
  <cp:revision>503</cp:revision>
  <cp:lastPrinted>2018-12-17T10:58:52Z</cp:lastPrinted>
  <dcterms:created xsi:type="dcterms:W3CDTF">2017-01-26T09:00:03Z</dcterms:created>
  <dcterms:modified xsi:type="dcterms:W3CDTF">2019-11-19T11:27:45Z</dcterms:modified>
</cp:coreProperties>
</file>