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2.xml" ContentType="application/vnd.openxmlformats-officedocument.presentationml.notesSlide+xml"/>
  <Override PartName="/ppt/charts/chart5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6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7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8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3.xml" ContentType="application/vnd.openxmlformats-officedocument.presentationml.notesSlide+xml"/>
  <Override PartName="/ppt/charts/chart9.xml" ContentType="application/vnd.openxmlformats-officedocument.drawingml.chart+xml"/>
  <Override PartName="/ppt/theme/themeOverride3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815" r:id="rId3"/>
    <p:sldId id="801" r:id="rId4"/>
    <p:sldId id="802" r:id="rId5"/>
    <p:sldId id="798" r:id="rId6"/>
    <p:sldId id="816" r:id="rId7"/>
    <p:sldId id="817" r:id="rId8"/>
    <p:sldId id="803" r:id="rId9"/>
    <p:sldId id="656" r:id="rId10"/>
    <p:sldId id="640" r:id="rId11"/>
    <p:sldId id="657" r:id="rId12"/>
    <p:sldId id="742" r:id="rId13"/>
    <p:sldId id="814" r:id="rId14"/>
    <p:sldId id="813" r:id="rId15"/>
    <p:sldId id="812" r:id="rId16"/>
    <p:sldId id="806" r:id="rId17"/>
  </p:sldIdLst>
  <p:sldSz cx="9144000" cy="6858000" type="screen4x3"/>
  <p:notesSz cx="6888163" cy="100203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4025" indent="158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1225" indent="158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68425" indent="158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5625" indent="158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F0505"/>
    <a:srgbClr val="3333FF"/>
    <a:srgbClr val="0000CC"/>
    <a:srgbClr val="BD0310"/>
    <a:srgbClr val="0043C8"/>
    <a:srgbClr val="0091C4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46F890A9-2807-4EBB-B81D-B2AA78EC7F39}" styleName="Темный стиль 2 -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AF606853-7671-496A-8E4F-DF71F8EC918B}" styleName="Темный стиль 1 - акцент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1147" autoAdjust="0"/>
  </p:normalViewPr>
  <p:slideViewPr>
    <p:cSldViewPr>
      <p:cViewPr varScale="1">
        <p:scale>
          <a:sx n="109" d="100"/>
          <a:sy n="109" d="100"/>
        </p:scale>
        <p:origin x="3054" y="3708"/>
      </p:cViewPr>
      <p:guideLst>
        <p:guide orient="horz" pos="2160"/>
        <p:guide pos="2880"/>
      </p:guideLst>
    </p:cSldViewPr>
  </p:slideViewPr>
  <p:notesTextViewPr>
    <p:cViewPr>
      <p:scale>
        <a:sx n="300" d="100"/>
        <a:sy n="3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&#1050;&#1085;&#1080;&#1075;&#1072;1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&#1050;&#1085;&#1080;&#1075;&#1072;1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oleObject" Target="&#1050;&#1085;&#1080;&#1075;&#1072;1" TargetMode="External"/><Relationship Id="rId1" Type="http://schemas.openxmlformats.org/officeDocument/2006/relationships/themeOverride" Target="../theme/themeOverrid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vert="horz"/>
          <a:lstStyle/>
          <a:p>
            <a:pPr>
              <a:defRPr/>
            </a:pPr>
            <a:r>
              <a:rPr lang="ru-RU"/>
              <a:t>пожары</a:t>
            </a:r>
          </a:p>
        </c:rich>
      </c:tx>
      <c:layout>
        <c:manualLayout>
          <c:xMode val="edge"/>
          <c:yMode val="edge"/>
          <c:x val="0.38820759063266808"/>
          <c:y val="2.116431507610269E-2"/>
        </c:manualLayout>
      </c:layout>
      <c:overlay val="0"/>
    </c:title>
    <c:autoTitleDeleted val="0"/>
    <c:view3D>
      <c:rotX val="30"/>
      <c:rotY val="0"/>
      <c:depthPercent val="10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legend>
      <c:legendPos val="b"/>
      <c:layout/>
      <c:overlay val="0"/>
      <c:txPr>
        <a:bodyPr rot="0" vert="horz"/>
        <a:lstStyle/>
        <a:p>
          <a:pPr>
            <a:defRPr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vert="horz"/>
          <a:lstStyle/>
          <a:p>
            <a:pPr>
              <a:defRPr/>
            </a:pPr>
            <a:r>
              <a:rPr lang="ru-RU"/>
              <a:t>гибель</a:t>
            </a:r>
          </a:p>
        </c:rich>
      </c:tx>
      <c:layout>
        <c:manualLayout>
          <c:xMode val="edge"/>
          <c:yMode val="edge"/>
          <c:x val="0.3705563065009238"/>
          <c:y val="1.5762855166915057E-2"/>
        </c:manualLayout>
      </c:layout>
      <c:overlay val="0"/>
    </c:title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b"/>
      <c:layout/>
      <c:overlay val="0"/>
      <c:txPr>
        <a:bodyPr rot="0" vert="horz"/>
        <a:lstStyle/>
        <a:p>
          <a:pPr>
            <a:defRPr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30106541022023042"/>
          <c:y val="3.2210834553440704E-2"/>
        </c:manualLayout>
      </c:layout>
      <c:overlay val="0"/>
      <c:txPr>
        <a:bodyPr/>
        <a:lstStyle/>
        <a:p>
          <a:pPr>
            <a:defRPr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title>
    <c:autoTitleDeleted val="0"/>
    <c:view3D>
      <c:rotX val="40"/>
      <c:rotY val="260"/>
      <c:rAngAx val="0"/>
      <c:perspective val="120"/>
    </c:view3D>
    <c:floor>
      <c:thickness val="0"/>
    </c:floor>
    <c:sideWall>
      <c:thickness val="0"/>
      <c:spPr>
        <a:noFill/>
        <a:ln w="25672">
          <a:noFill/>
        </a:ln>
      </c:spPr>
    </c:sideWall>
    <c:backWall>
      <c:thickness val="0"/>
      <c:spPr>
        <a:noFill/>
        <a:ln w="25672">
          <a:noFill/>
        </a:ln>
      </c:spPr>
    </c:backWall>
    <c:plotArea>
      <c:layout>
        <c:manualLayout>
          <c:layoutTarget val="inner"/>
          <c:xMode val="edge"/>
          <c:yMode val="edge"/>
          <c:x val="4.9695769127967332E-2"/>
          <c:y val="1.4641288433382138E-2"/>
          <c:w val="0.67638194392970974"/>
          <c:h val="0.9838217221383198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Пожары </c:v>
                </c:pt>
              </c:strCache>
            </c:strRef>
          </c:tx>
          <c:dPt>
            <c:idx val="0"/>
            <c:bubble3D val="0"/>
            <c:spPr>
              <a:solidFill>
                <a:srgbClr val="FF0505"/>
              </a:solidFill>
            </c:spPr>
            <c:extLst>
              <c:ext xmlns:c16="http://schemas.microsoft.com/office/drawing/2014/chart" uri="{C3380CC4-5D6E-409C-BE32-E72D297353CC}">
                <c16:uniqueId val="{00000001-3E32-4CCF-A47D-5695D388EC10}"/>
              </c:ext>
            </c:extLst>
          </c:dPt>
          <c:dPt>
            <c:idx val="1"/>
            <c:bubble3D val="0"/>
            <c:spPr>
              <a:solidFill>
                <a:srgbClr val="FFFF00"/>
              </a:solidFill>
            </c:spPr>
            <c:extLst>
              <c:ext xmlns:c16="http://schemas.microsoft.com/office/drawing/2014/chart" uri="{C3380CC4-5D6E-409C-BE32-E72D297353CC}">
                <c16:uniqueId val="{00000003-3E32-4CCF-A47D-5695D388EC10}"/>
              </c:ext>
            </c:extLst>
          </c:dPt>
          <c:dPt>
            <c:idx val="2"/>
            <c:bubble3D val="0"/>
            <c:extLst>
              <c:ext xmlns:c16="http://schemas.microsoft.com/office/drawing/2014/chart" uri="{C3380CC4-5D6E-409C-BE32-E72D297353CC}">
                <c16:uniqueId val="{00000004-3E32-4CCF-A47D-5695D388EC10}"/>
              </c:ext>
            </c:extLst>
          </c:dPt>
          <c:dLbls>
            <c:dLbl>
              <c:idx val="0"/>
              <c:layout>
                <c:manualLayout>
                  <c:x val="-7.8942297531654715E-2"/>
                  <c:y val="0.10541727672035139"/>
                </c:manualLayout>
              </c:layout>
              <c:spPr/>
              <c:txPr>
                <a:bodyPr/>
                <a:lstStyle/>
                <a:p>
                  <a:pPr>
                    <a:defRPr b="1"/>
                  </a:pPr>
                  <a:endParaRPr lang="ru-RU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3E32-4CCF-A47D-5695D388EC10}"/>
                </c:ext>
              </c:extLst>
            </c:dLbl>
            <c:dLbl>
              <c:idx val="1"/>
              <c:layout>
                <c:manualLayout>
                  <c:x val="0.13074818028680296"/>
                  <c:y val="-0.15812591508052715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3E32-4CCF-A47D-5695D388EC10}"/>
                </c:ext>
              </c:extLst>
            </c:dLbl>
            <c:dLbl>
              <c:idx val="2"/>
              <c:layout>
                <c:manualLayout>
                  <c:x val="6.167366994660517E-2"/>
                  <c:y val="-9.956076134699853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3E32-4CCF-A47D-5695D388EC10}"/>
                </c:ext>
              </c:extLst>
            </c:dLbl>
            <c:spPr>
              <a:noFill/>
              <a:ln w="25672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b="1"/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жилой фонд</c:v>
                </c:pt>
                <c:pt idx="1">
                  <c:v>объекты организаций</c:v>
                </c:pt>
                <c:pt idx="2">
                  <c:v>транспорт граждан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1177</c:v>
                </c:pt>
                <c:pt idx="1">
                  <c:v>212</c:v>
                </c:pt>
                <c:pt idx="2">
                  <c:v>102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3E32-4CCF-A47D-5695D388EC1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legend>
      <c:legendPos val="b"/>
      <c:layout>
        <c:manualLayout>
          <c:xMode val="edge"/>
          <c:yMode val="edge"/>
          <c:x val="0"/>
          <c:y val="0.6827806919449857"/>
          <c:w val="0.93477528639892593"/>
          <c:h val="0.22351506208136868"/>
        </c:manualLayout>
      </c:layout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19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r>
              <a:rPr lang="ru-RU" dirty="0" smtClean="0"/>
              <a:t>Гибель</a:t>
            </a:r>
            <a:endParaRPr lang="ru-RU" dirty="0"/>
          </a:p>
        </c:rich>
      </c:tx>
      <c:layout>
        <c:manualLayout>
          <c:xMode val="edge"/>
          <c:yMode val="edge"/>
          <c:x val="0.30106541022023042"/>
          <c:y val="3.2210834553440704E-2"/>
        </c:manualLayout>
      </c:layout>
      <c:overlay val="0"/>
    </c:title>
    <c:autoTitleDeleted val="0"/>
    <c:view3D>
      <c:rotX val="40"/>
      <c:rotY val="260"/>
      <c:rAngAx val="0"/>
      <c:perspective val="120"/>
    </c:view3D>
    <c:floor>
      <c:thickness val="0"/>
    </c:floor>
    <c:sideWall>
      <c:thickness val="0"/>
      <c:spPr>
        <a:noFill/>
        <a:ln w="25672">
          <a:noFill/>
        </a:ln>
      </c:spPr>
    </c:sideWall>
    <c:backWall>
      <c:thickness val="0"/>
      <c:spPr>
        <a:noFill/>
        <a:ln w="25672">
          <a:noFill/>
        </a:ln>
      </c:spPr>
    </c:backWall>
    <c:plotArea>
      <c:layout>
        <c:manualLayout>
          <c:layoutTarget val="inner"/>
          <c:xMode val="edge"/>
          <c:yMode val="edge"/>
          <c:x val="4.9695769127967332E-2"/>
          <c:y val="1.4641288433382138E-2"/>
          <c:w val="0.67638194392970974"/>
          <c:h val="0.9838217221383198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Пожары </c:v>
                </c:pt>
              </c:strCache>
            </c:strRef>
          </c:tx>
          <c:dPt>
            <c:idx val="0"/>
            <c:bubble3D val="0"/>
            <c:spPr>
              <a:solidFill>
                <a:srgbClr val="FF0505"/>
              </a:solidFill>
            </c:spPr>
            <c:extLst>
              <c:ext xmlns:c16="http://schemas.microsoft.com/office/drawing/2014/chart" uri="{C3380CC4-5D6E-409C-BE32-E72D297353CC}">
                <c16:uniqueId val="{00000001-B203-4F9D-998E-8DCC9B68073F}"/>
              </c:ext>
            </c:extLst>
          </c:dPt>
          <c:dPt>
            <c:idx val="1"/>
            <c:bubble3D val="0"/>
            <c:spPr>
              <a:solidFill>
                <a:srgbClr val="FFFF00"/>
              </a:solidFill>
            </c:spPr>
            <c:extLst>
              <c:ext xmlns:c16="http://schemas.microsoft.com/office/drawing/2014/chart" uri="{C3380CC4-5D6E-409C-BE32-E72D297353CC}">
                <c16:uniqueId val="{00000003-B203-4F9D-998E-8DCC9B68073F}"/>
              </c:ext>
            </c:extLst>
          </c:dPt>
          <c:dPt>
            <c:idx val="2"/>
            <c:bubble3D val="0"/>
            <c:extLst>
              <c:ext xmlns:c16="http://schemas.microsoft.com/office/drawing/2014/chart" uri="{C3380CC4-5D6E-409C-BE32-E72D297353CC}">
                <c16:uniqueId val="{00000004-B203-4F9D-998E-8DCC9B68073F}"/>
              </c:ext>
            </c:extLst>
          </c:dPt>
          <c:dLbls>
            <c:dLbl>
              <c:idx val="0"/>
              <c:layout>
                <c:manualLayout>
                  <c:x val="-0.16178231879959465"/>
                  <c:y val="6.4421669106881407E-2"/>
                </c:manualLayout>
              </c:layout>
              <c:spPr/>
              <c:txPr>
                <a:bodyPr/>
                <a:lstStyle/>
                <a:p>
                  <a:pPr>
                    <a:defRPr b="1"/>
                  </a:pPr>
                  <a:endParaRPr lang="ru-RU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B203-4F9D-998E-8DCC9B68073F}"/>
                </c:ext>
              </c:extLst>
            </c:dLbl>
            <c:dLbl>
              <c:idx val="1"/>
              <c:layout>
                <c:manualLayout>
                  <c:x val="-1.0881787545491581E-2"/>
                  <c:y val="-6.149341142020498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B203-4F9D-998E-8DCC9B68073F}"/>
                </c:ext>
              </c:extLst>
            </c:dLbl>
            <c:dLbl>
              <c:idx val="2"/>
              <c:layout>
                <c:manualLayout>
                  <c:x val="-1.047737120117968E-2"/>
                  <c:y val="-0.1083455344070278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B203-4F9D-998E-8DCC9B68073F}"/>
                </c:ext>
              </c:extLst>
            </c:dLbl>
            <c:spPr>
              <a:noFill/>
              <a:ln w="25672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b="1"/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жилой фонд</c:v>
                </c:pt>
                <c:pt idx="1">
                  <c:v>объекты организаций</c:v>
                </c:pt>
                <c:pt idx="2">
                  <c:v>иные объекты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143</c:v>
                </c:pt>
                <c:pt idx="1">
                  <c:v>3</c:v>
                </c:pt>
                <c:pt idx="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B203-4F9D-998E-8DCC9B68073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legend>
      <c:legendPos val="b"/>
      <c:layout>
        <c:manualLayout>
          <c:xMode val="edge"/>
          <c:yMode val="edge"/>
          <c:x val="0"/>
          <c:y val="0.6827806919449857"/>
          <c:w val="0.93477528639892593"/>
          <c:h val="0.22351506208136868"/>
        </c:manualLayout>
      </c:layout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19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 w="19050" cap="flat" cmpd="sng" algn="ctr">
          <a:solidFill>
            <a:schemeClr val="tx1">
              <a:lumMod val="25000"/>
              <a:lumOff val="75000"/>
            </a:schemeClr>
          </a:solidFill>
          <a:round/>
        </a:ln>
        <a:effectLst/>
        <a:sp3d contourW="19050">
          <a:contourClr>
            <a:schemeClr val="tx1">
              <a:lumMod val="25000"/>
              <a:lumOff val="75000"/>
            </a:schemeClr>
          </a:contourClr>
        </a:sp3d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47750415526417406"/>
          <c:y val="0.10235649112601268"/>
          <c:w val="0.51183346283855335"/>
          <c:h val="0.55716492905628656"/>
        </c:manualLayout>
      </c:layout>
      <c:bar3D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7030A0"/>
            </a:solidFill>
            <a:ln>
              <a:solidFill>
                <a:srgbClr val="008000"/>
              </a:solidFill>
            </a:ln>
            <a:effectLst/>
            <a:sp3d>
              <a:contourClr>
                <a:srgbClr val="008000"/>
              </a:contourClr>
            </a:sp3d>
          </c:spPr>
          <c:invertIfNegative val="0"/>
          <c:dPt>
            <c:idx val="1"/>
            <c:invertIfNegative val="0"/>
            <c:bubble3D val="0"/>
            <c:spPr>
              <a:solidFill>
                <a:srgbClr val="7030A0"/>
              </a:solidFill>
              <a:ln>
                <a:solidFill>
                  <a:srgbClr val="008000"/>
                </a:solidFill>
              </a:ln>
              <a:effectLst/>
              <a:sp3d>
                <a:contourClr>
                  <a:srgbClr val="008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D329-41F6-8AE3-53CEE02FCF7B}"/>
              </c:ext>
            </c:extLst>
          </c:dPt>
          <c:dLbls>
            <c:dLbl>
              <c:idx val="0"/>
              <c:layout>
                <c:manualLayout>
                  <c:x val="0.1779143651819641"/>
                  <c:y val="-5.1275824598201133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D329-41F6-8AE3-53CEE02FCF7B}"/>
                </c:ext>
              </c:extLst>
            </c:dLbl>
            <c:dLbl>
              <c:idx val="1"/>
              <c:layout>
                <c:manualLayout>
                  <c:x val="0.10826598167766333"/>
                  <c:y val="-6.76258475795038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D329-41F6-8AE3-53CEE02FCF7B}"/>
                </c:ext>
              </c:extLst>
            </c:dLbl>
            <c:dLbl>
              <c:idx val="2"/>
              <c:layout>
                <c:manualLayout>
                  <c:x val="0.13925188455920623"/>
                  <c:y val="1.5685872480038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D329-41F6-8AE3-53CEE02FCF7B}"/>
                </c:ext>
              </c:extLst>
            </c:dLbl>
            <c:dLbl>
              <c:idx val="3"/>
              <c:layout>
                <c:manualLayout>
                  <c:x val="6.6404535253988775E-2"/>
                  <c:y val="-5.64527926081070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D329-41F6-8AE3-53CEE02FCF7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rgbClr val="FFFF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неосторожное обращение с огнем</c:v>
                </c:pt>
                <c:pt idx="1">
                  <c:v>нарушение правил устройства и эксплуатации электрооборудования</c:v>
                </c:pt>
                <c:pt idx="2">
                  <c:v>нарушение правил устройства и эксплуатации печей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492</c:v>
                </c:pt>
                <c:pt idx="1">
                  <c:v>307</c:v>
                </c:pt>
                <c:pt idx="2">
                  <c:v>390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D329-41F6-8AE3-53CEE02FCF7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73054944"/>
        <c:axId val="273055504"/>
        <c:axId val="0"/>
      </c:bar3DChart>
      <c:catAx>
        <c:axId val="27305494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r"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73055504"/>
        <c:crosses val="autoZero"/>
        <c:auto val="1"/>
        <c:lblAlgn val="r"/>
        <c:lblOffset val="100"/>
        <c:noMultiLvlLbl val="0"/>
      </c:catAx>
      <c:valAx>
        <c:axId val="27305550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730549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 w="19050" cap="flat" cmpd="sng" algn="ctr">
          <a:solidFill>
            <a:schemeClr val="tx1">
              <a:lumMod val="25000"/>
              <a:lumOff val="75000"/>
            </a:schemeClr>
          </a:solidFill>
          <a:round/>
        </a:ln>
        <a:effectLst/>
        <a:sp3d contourW="19050">
          <a:contourClr>
            <a:schemeClr val="tx1">
              <a:lumMod val="25000"/>
              <a:lumOff val="75000"/>
            </a:schemeClr>
          </a:contourClr>
        </a:sp3d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49810236220472554"/>
          <c:y val="9.375000000000043E-3"/>
          <c:w val="0.45710597112860973"/>
          <c:h val="0.719532234251967"/>
        </c:manualLayout>
      </c:layout>
      <c:bar3D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7030A0"/>
            </a:solidFill>
            <a:ln>
              <a:solidFill>
                <a:srgbClr val="002060"/>
              </a:solidFill>
            </a:ln>
            <a:effectLst/>
            <a:sp3d>
              <a:contourClr>
                <a:srgbClr val="002060"/>
              </a:contourClr>
            </a:sp3d>
          </c:spPr>
          <c:invertIfNegative val="0"/>
          <c:dLbls>
            <c:dLbl>
              <c:idx val="0"/>
              <c:layout>
                <c:manualLayout>
                  <c:x val="0.23262714316818203"/>
                  <c:y val="-2.044026880059692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EF0E-42F1-8E9C-3613D1AF618C}"/>
                </c:ext>
              </c:extLst>
            </c:dLbl>
            <c:dLbl>
              <c:idx val="1"/>
              <c:layout>
                <c:manualLayout>
                  <c:x val="5.31497441013783E-2"/>
                  <c:y val="-2.732627333500410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EF0E-42F1-8E9C-3613D1AF618C}"/>
                </c:ext>
              </c:extLst>
            </c:dLbl>
            <c:dLbl>
              <c:idx val="2"/>
              <c:layout>
                <c:manualLayout>
                  <c:x val="5.5803372845807643E-2"/>
                  <c:y val="-2.55062158680942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EF0E-42F1-8E9C-3613D1AF618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неосторожное обращение с огнем</c:v>
                </c:pt>
                <c:pt idx="1">
                  <c:v>нарушение правил устройства и эксплуатации печного отопления</c:v>
                </c:pt>
                <c:pt idx="2">
                  <c:v>нарушение правил устройства и эксплуатации электрооборудования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110</c:v>
                </c:pt>
                <c:pt idx="1">
                  <c:v>6</c:v>
                </c:pt>
                <c:pt idx="2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F0E-42F1-8E9C-3613D1AF61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73057744"/>
        <c:axId val="273058304"/>
        <c:axId val="0"/>
      </c:bar3DChart>
      <c:catAx>
        <c:axId val="27305774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r"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73058304"/>
        <c:crosses val="autoZero"/>
        <c:auto val="1"/>
        <c:lblAlgn val="ctr"/>
        <c:lblOffset val="100"/>
        <c:noMultiLvlLbl val="0"/>
      </c:catAx>
      <c:valAx>
        <c:axId val="27305830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730577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Погибшие от пожаров граждане</c:v>
                </c:pt>
              </c:strCache>
            </c:strRef>
          </c:tx>
          <c:dPt>
            <c:idx val="0"/>
            <c:bubble3D val="0"/>
            <c:spPr>
              <a:solidFill>
                <a:srgbClr val="FFC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1E6F-423F-9A8E-B619970DBBD0}"/>
              </c:ext>
            </c:extLst>
          </c:dPt>
          <c:dPt>
            <c:idx val="1"/>
            <c:bubble3D val="0"/>
            <c:spPr>
              <a:solidFill>
                <a:srgbClr val="7030A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1E6F-423F-9A8E-B619970DBBD0}"/>
              </c:ext>
            </c:extLst>
          </c:dPt>
          <c:dPt>
            <c:idx val="2"/>
            <c:bubble3D val="0"/>
            <c:spPr>
              <a:solidFill>
                <a:srgbClr val="92D05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1E6F-423F-9A8E-B619970DBBD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1E6F-423F-9A8E-B619970DBBD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Лист1!$A$2:$A$5</c:f>
              <c:strCache>
                <c:ptCount val="4"/>
                <c:pt idx="0">
                  <c:v>неработающие пенсионеры</c:v>
                </c:pt>
                <c:pt idx="1">
                  <c:v>неработающие граждане трудоспособного возраста</c:v>
                </c:pt>
                <c:pt idx="2">
                  <c:v>работающие граждане</c:v>
                </c:pt>
                <c:pt idx="3">
                  <c:v>работающие пенисонеры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63</c:v>
                </c:pt>
                <c:pt idx="1">
                  <c:v>61</c:v>
                </c:pt>
                <c:pt idx="2">
                  <c:v>23</c:v>
                </c:pt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84C-4517-8E6E-9A65BA40708F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168D-469D-870F-0850E074BD2E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168D-469D-870F-0850E074BD2E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168D-469D-870F-0850E074BD2E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168D-469D-870F-0850E074BD2E}"/>
              </c:ext>
            </c:extLst>
          </c:dPt>
          <c:cat>
            <c:strRef>
              <c:f>Лист1!$A$2:$A$5</c:f>
              <c:strCache>
                <c:ptCount val="4"/>
                <c:pt idx="0">
                  <c:v>неработающие пенсионеры</c:v>
                </c:pt>
                <c:pt idx="1">
                  <c:v>неработающие граждане трудоспособного возраста</c:v>
                </c:pt>
                <c:pt idx="2">
                  <c:v>работающие граждане</c:v>
                </c:pt>
                <c:pt idx="3">
                  <c:v>работающие пенисонеры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8-1E6F-423F-9A8E-B619970DBBD0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168D-469D-870F-0850E074BD2E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168D-469D-870F-0850E074BD2E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5-168D-469D-870F-0850E074BD2E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7-168D-469D-870F-0850E074BD2E}"/>
              </c:ext>
            </c:extLst>
          </c:dPt>
          <c:cat>
            <c:strRef>
              <c:f>Лист1!$A$2:$A$5</c:f>
              <c:strCache>
                <c:ptCount val="4"/>
                <c:pt idx="0">
                  <c:v>неработающие пенсионеры</c:v>
                </c:pt>
                <c:pt idx="1">
                  <c:v>неработающие граждане трудоспособного возраста</c:v>
                </c:pt>
                <c:pt idx="2">
                  <c:v>работающие граждане</c:v>
                </c:pt>
                <c:pt idx="3">
                  <c:v>работающие пенисонеры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9-1E6F-423F-9A8E-B619970DBBD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Погибшие от пожаров граждане</c:v>
                </c:pt>
              </c:strCache>
            </c:strRef>
          </c:tx>
          <c:dPt>
            <c:idx val="0"/>
            <c:bubble3D val="0"/>
            <c:spPr>
              <a:solidFill>
                <a:srgbClr val="FFC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1E6F-423F-9A8E-B619970DBBD0}"/>
              </c:ext>
            </c:extLst>
          </c:dPt>
          <c:dPt>
            <c:idx val="1"/>
            <c:bubble3D val="0"/>
            <c:spPr>
              <a:solidFill>
                <a:srgbClr val="7030A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1E6F-423F-9A8E-B619970DBBD0}"/>
              </c:ext>
            </c:extLst>
          </c:dPt>
          <c:dPt>
            <c:idx val="2"/>
            <c:bubble3D val="0"/>
            <c:spPr>
              <a:solidFill>
                <a:srgbClr val="92D05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1E6F-423F-9A8E-B619970DBBD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1E6F-423F-9A8E-B619970DBBD0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5609-4ADE-B666-681F0164245E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5609-4ADE-B666-681F0164245E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5609-4ADE-B666-681F0164245E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Лист1!$A$2:$A$8</c:f>
              <c:strCache>
                <c:ptCount val="7"/>
                <c:pt idx="0">
                  <c:v>высшее образование</c:v>
                </c:pt>
                <c:pt idx="1">
                  <c:v>среднее образование</c:v>
                </c:pt>
                <c:pt idx="2">
                  <c:v>средне-специальное образование</c:v>
                </c:pt>
                <c:pt idx="3">
                  <c:v>профессионально-техническое образование</c:v>
                </c:pt>
                <c:pt idx="4">
                  <c:v>базовое образование</c:v>
                </c:pt>
                <c:pt idx="5">
                  <c:v>начальное образование</c:v>
                </c:pt>
                <c:pt idx="6">
                  <c:v>образование не получали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4</c:v>
                </c:pt>
                <c:pt idx="1">
                  <c:v>99</c:v>
                </c:pt>
                <c:pt idx="2">
                  <c:v>30</c:v>
                </c:pt>
                <c:pt idx="3">
                  <c:v>2</c:v>
                </c:pt>
                <c:pt idx="4">
                  <c:v>4</c:v>
                </c:pt>
                <c:pt idx="5">
                  <c:v>8</c:v>
                </c:pt>
                <c:pt idx="6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84C-4517-8E6E-9A65BA40708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ndar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70218992"/>
        <c:axId val="270219552"/>
        <c:axId val="178025584"/>
      </c:bar3DChart>
      <c:catAx>
        <c:axId val="270218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5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70219552"/>
        <c:crosses val="autoZero"/>
        <c:auto val="1"/>
        <c:lblAlgn val="ctr"/>
        <c:lblOffset val="100"/>
        <c:noMultiLvlLbl val="0"/>
      </c:catAx>
      <c:valAx>
        <c:axId val="27021955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one"/>
        <c:crossAx val="270218992"/>
        <c:crosses val="autoZero"/>
        <c:crossBetween val="between"/>
      </c:valAx>
      <c:serAx>
        <c:axId val="178025584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70219552"/>
        <c:crosses val="autoZero"/>
      </c:ser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60270618079472649"/>
          <c:y val="0.79379862234965004"/>
          <c:w val="0.30231741927665007"/>
          <c:h val="7.578873974155712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5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tx1"/>
    </cs:fontRef>
    <cs:spPr>
      <a:pattFill prst="ltDn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>
        <a:solidFill>
          <a:schemeClr val="phClr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9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tx1"/>
    </cs:fontRef>
    <cs:spPr>
      <a:pattFill prst="ltDn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>
        <a:solidFill>
          <a:schemeClr val="phClr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500" cy="501650"/>
          </a:xfrm>
          <a:prstGeom prst="rect">
            <a:avLst/>
          </a:prstGeom>
        </p:spPr>
        <p:txBody>
          <a:bodyPr vert="horz" lIns="93047" tIns="46524" rIns="93047" bIns="46524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2075" y="0"/>
            <a:ext cx="2984500" cy="501650"/>
          </a:xfrm>
          <a:prstGeom prst="rect">
            <a:avLst/>
          </a:prstGeom>
        </p:spPr>
        <p:txBody>
          <a:bodyPr vert="horz" lIns="93047" tIns="46524" rIns="93047" bIns="46524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2F9FF23D-96F6-4494-A972-486DF62D77AA}" type="datetimeFigureOut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8213" y="750888"/>
            <a:ext cx="5011737" cy="3759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047" tIns="46524" rIns="93047" bIns="46524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975" y="4759325"/>
            <a:ext cx="5510213" cy="4510088"/>
          </a:xfrm>
          <a:prstGeom prst="rect">
            <a:avLst/>
          </a:prstGeom>
        </p:spPr>
        <p:txBody>
          <a:bodyPr vert="horz" lIns="93047" tIns="46524" rIns="93047" bIns="46524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7063"/>
            <a:ext cx="2984500" cy="501650"/>
          </a:xfrm>
          <a:prstGeom prst="rect">
            <a:avLst/>
          </a:prstGeom>
        </p:spPr>
        <p:txBody>
          <a:bodyPr vert="horz" lIns="93047" tIns="46524" rIns="93047" bIns="46524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2075" y="9517063"/>
            <a:ext cx="2984500" cy="501650"/>
          </a:xfrm>
          <a:prstGeom prst="rect">
            <a:avLst/>
          </a:prstGeom>
        </p:spPr>
        <p:txBody>
          <a:bodyPr vert="horz" wrap="square" lIns="93047" tIns="46524" rIns="93047" bIns="46524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2B2DC1AE-10D2-4CCA-AAC1-6F57CED5EE2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9288527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02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122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842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562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265" algn="l" defTabSz="9141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323" algn="l" defTabSz="9141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375" algn="l" defTabSz="9141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430" algn="l" defTabSz="9141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256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ACF9022-43B0-4CA2-A298-477B5B5E2D26}" type="slidenum">
              <a:rPr lang="ru-RU" altLang="ru-RU"/>
              <a:pPr/>
              <a:t>1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187001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2765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3567E6F-AA14-47FC-BDF3-36FEF09EEF18}" type="slidenum">
              <a:rPr lang="ru-RU" altLang="ru-RU"/>
              <a:pPr/>
              <a:t>4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758268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286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587514E-AA46-4390-A84C-17CA2870C33A}" type="slidenum">
              <a:rPr lang="ru-RU" altLang="ru-RU"/>
              <a:pPr/>
              <a:t>8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447831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47700" y="1447805"/>
            <a:ext cx="7848600" cy="1293813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3400" y="3048005"/>
            <a:ext cx="8077200" cy="635000"/>
          </a:xfrm>
        </p:spPr>
        <p:txBody>
          <a:bodyPr/>
          <a:lstStyle>
            <a:lvl1pPr marL="0" indent="0" algn="ctr">
              <a:buFontTx/>
              <a:buNone/>
              <a:defRPr sz="36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0">
                <a:latin typeface="+mn-lt"/>
              </a:defRPr>
            </a:lvl1pPr>
          </a:lstStyle>
          <a:p>
            <a:pPr>
              <a:defRPr/>
            </a:pPr>
            <a:fld id="{2B7DD07C-D24C-4678-92B0-7C192122E45E}" type="datetime1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>
                <a:latin typeface="Trebuchet MS" panose="020B0603020202020204" pitchFamily="34" charset="0"/>
              </a:defRPr>
            </a:lvl1pPr>
          </a:lstStyle>
          <a:p>
            <a:fld id="{85DFA9E0-AFC7-434F-A4B0-6BE3C944792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93864629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C04354-EAEE-4A11-A1E5-A1CEDB9381C5}" type="datetime1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0B85FE-68AB-4517-ADFA-9D4839610F7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43771155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906718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054" indent="0">
              <a:buNone/>
              <a:defRPr sz="1800"/>
            </a:lvl2pPr>
            <a:lvl3pPr marL="914110" indent="0">
              <a:buNone/>
              <a:defRPr sz="1600"/>
            </a:lvl3pPr>
            <a:lvl4pPr marL="1371162" indent="0">
              <a:buNone/>
              <a:defRPr sz="1400"/>
            </a:lvl4pPr>
            <a:lvl5pPr marL="1828215" indent="0">
              <a:buNone/>
              <a:defRPr sz="1400"/>
            </a:lvl5pPr>
            <a:lvl6pPr marL="2285265" indent="0">
              <a:buNone/>
              <a:defRPr sz="1400"/>
            </a:lvl6pPr>
            <a:lvl7pPr marL="2742323" indent="0">
              <a:buNone/>
              <a:defRPr sz="1400"/>
            </a:lvl7pPr>
            <a:lvl8pPr marL="3199375" indent="0">
              <a:buNone/>
              <a:defRPr sz="1400"/>
            </a:lvl8pPr>
            <a:lvl9pPr marL="365643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CB969A-3FF4-4943-A964-6652DDD9FAE3}" type="datetime1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885B1D-FE1F-4F81-82FA-D214B9AC299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05074855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5613" y="1905000"/>
            <a:ext cx="39624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0419" y="1905000"/>
            <a:ext cx="3963987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DDC51B-060B-4B2A-B9FE-26DDD8103FE5}" type="datetime1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2096AF3-682A-48A8-BF73-E852EDA5C80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73855950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8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54" indent="0">
              <a:buNone/>
              <a:defRPr sz="2000" b="1"/>
            </a:lvl2pPr>
            <a:lvl3pPr marL="914110" indent="0">
              <a:buNone/>
              <a:defRPr sz="1800" b="1"/>
            </a:lvl3pPr>
            <a:lvl4pPr marL="1371162" indent="0">
              <a:buNone/>
              <a:defRPr sz="1600" b="1"/>
            </a:lvl4pPr>
            <a:lvl5pPr marL="1828215" indent="0">
              <a:buNone/>
              <a:defRPr sz="1600" b="1"/>
            </a:lvl5pPr>
            <a:lvl6pPr marL="2285265" indent="0">
              <a:buNone/>
              <a:defRPr sz="1600" b="1"/>
            </a:lvl6pPr>
            <a:lvl7pPr marL="2742323" indent="0">
              <a:buNone/>
              <a:defRPr sz="1600" b="1"/>
            </a:lvl7pPr>
            <a:lvl8pPr marL="3199375" indent="0">
              <a:buNone/>
              <a:defRPr sz="1600" b="1"/>
            </a:lvl8pPr>
            <a:lvl9pPr marL="365643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80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1" y="1535118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54" indent="0">
              <a:buNone/>
              <a:defRPr sz="2000" b="1"/>
            </a:lvl2pPr>
            <a:lvl3pPr marL="914110" indent="0">
              <a:buNone/>
              <a:defRPr sz="1800" b="1"/>
            </a:lvl3pPr>
            <a:lvl4pPr marL="1371162" indent="0">
              <a:buNone/>
              <a:defRPr sz="1600" b="1"/>
            </a:lvl4pPr>
            <a:lvl5pPr marL="1828215" indent="0">
              <a:buNone/>
              <a:defRPr sz="1600" b="1"/>
            </a:lvl5pPr>
            <a:lvl6pPr marL="2285265" indent="0">
              <a:buNone/>
              <a:defRPr sz="1600" b="1"/>
            </a:lvl6pPr>
            <a:lvl7pPr marL="2742323" indent="0">
              <a:buNone/>
              <a:defRPr sz="1600" b="1"/>
            </a:lvl7pPr>
            <a:lvl8pPr marL="3199375" indent="0">
              <a:buNone/>
              <a:defRPr sz="1600" b="1"/>
            </a:lvl8pPr>
            <a:lvl9pPr marL="365643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1" y="2174880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F5FD03-061B-4891-A01F-D608B75CFD34}" type="datetime1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B93B38-7DB2-48CB-B2C3-B938201EC7B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78194329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8DAD01-2294-4539-A302-71D7F8ABEB07}" type="datetime1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0201200-0A5E-4BF1-A89F-5CB9A6401FD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89709953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C83729-219B-43C0-B340-C8429E0DECC1}" type="datetime1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52B5C1-29A2-4EFD-8A65-9EADEC83F1D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18811815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3" y="273054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9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3" y="1435109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054" indent="0">
              <a:buNone/>
              <a:defRPr sz="1200"/>
            </a:lvl2pPr>
            <a:lvl3pPr marL="914110" indent="0">
              <a:buNone/>
              <a:defRPr sz="1000"/>
            </a:lvl3pPr>
            <a:lvl4pPr marL="1371162" indent="0">
              <a:buNone/>
              <a:defRPr sz="900"/>
            </a:lvl4pPr>
            <a:lvl5pPr marL="1828215" indent="0">
              <a:buNone/>
              <a:defRPr sz="900"/>
            </a:lvl5pPr>
            <a:lvl6pPr marL="2285265" indent="0">
              <a:buNone/>
              <a:defRPr sz="900"/>
            </a:lvl6pPr>
            <a:lvl7pPr marL="2742323" indent="0">
              <a:buNone/>
              <a:defRPr sz="900"/>
            </a:lvl7pPr>
            <a:lvl8pPr marL="3199375" indent="0">
              <a:buNone/>
              <a:defRPr sz="900"/>
            </a:lvl8pPr>
            <a:lvl9pPr marL="365643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87C73F-A764-40F6-9C2A-969FDBA2B9C9}" type="datetime1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4BCE6A-E7C8-4103-B851-DD82E580993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2216985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80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054" indent="0">
              <a:buNone/>
              <a:defRPr sz="2800"/>
            </a:lvl2pPr>
            <a:lvl3pPr marL="914110" indent="0">
              <a:buNone/>
              <a:defRPr sz="2400"/>
            </a:lvl3pPr>
            <a:lvl4pPr marL="1371162" indent="0">
              <a:buNone/>
              <a:defRPr sz="2000"/>
            </a:lvl4pPr>
            <a:lvl5pPr marL="1828215" indent="0">
              <a:buNone/>
              <a:defRPr sz="2000"/>
            </a:lvl5pPr>
            <a:lvl6pPr marL="2285265" indent="0">
              <a:buNone/>
              <a:defRPr sz="2000"/>
            </a:lvl6pPr>
            <a:lvl7pPr marL="2742323" indent="0">
              <a:buNone/>
              <a:defRPr sz="2000"/>
            </a:lvl7pPr>
            <a:lvl8pPr marL="3199375" indent="0">
              <a:buNone/>
              <a:defRPr sz="2000"/>
            </a:lvl8pPr>
            <a:lvl9pPr marL="365643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46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054" indent="0">
              <a:buNone/>
              <a:defRPr sz="1200"/>
            </a:lvl2pPr>
            <a:lvl3pPr marL="914110" indent="0">
              <a:buNone/>
              <a:defRPr sz="1000"/>
            </a:lvl3pPr>
            <a:lvl4pPr marL="1371162" indent="0">
              <a:buNone/>
              <a:defRPr sz="900"/>
            </a:lvl4pPr>
            <a:lvl5pPr marL="1828215" indent="0">
              <a:buNone/>
              <a:defRPr sz="900"/>
            </a:lvl5pPr>
            <a:lvl6pPr marL="2285265" indent="0">
              <a:buNone/>
              <a:defRPr sz="900"/>
            </a:lvl6pPr>
            <a:lvl7pPr marL="2742323" indent="0">
              <a:buNone/>
              <a:defRPr sz="900"/>
            </a:lvl7pPr>
            <a:lvl8pPr marL="3199375" indent="0">
              <a:buNone/>
              <a:defRPr sz="900"/>
            </a:lvl8pPr>
            <a:lvl9pPr marL="365643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B26847-0BA1-4170-A6A4-CC6289BF08D4}" type="datetime1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B133D5-FD66-4360-818A-2BE868E9F75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28076036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209957-1576-4AD1-8959-53224D9CAD0F}" type="datetime1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9138B68-4A36-4CDC-962C-AA3DE834BD0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46630023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85805"/>
            <a:ext cx="20193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5620" y="685805"/>
            <a:ext cx="5907087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F074EB-637D-435E-ADCD-67E96EE3C9F2}" type="datetime1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D0057AB-1BD3-4A6F-8AE0-ED55B3A9149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24583204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5618" y="685800"/>
            <a:ext cx="8078787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5613" y="1905000"/>
            <a:ext cx="3962400" cy="4495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570419" y="1905003"/>
            <a:ext cx="3963987" cy="2171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0419" y="4229103"/>
            <a:ext cx="3963987" cy="2171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8058FB-94BD-453D-8CBF-957950AD15F5}" type="datetime1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FC2F9C-9556-40DA-8DEE-A064F1C24B3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7339410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5618" y="685800"/>
            <a:ext cx="8078787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5618" y="1905000"/>
            <a:ext cx="8078787" cy="4495800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152A4B-21E7-4740-AECF-367FCA6A8549}" type="datetime1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5F607-86A6-45B4-81F4-57878AB1816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61641302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5618" y="685805"/>
            <a:ext cx="8078787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1F8ED5-2933-4930-93FD-2F9144EA9814}" type="datetime1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7B4096E-FB36-4D31-90A7-F1ECB0DC265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31908416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5618" y="685800"/>
            <a:ext cx="8078787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5618" y="1905000"/>
            <a:ext cx="8078787" cy="4495800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C82143-DE58-446C-B37C-F7D8C96B39D4}" type="datetime1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650BD6-73B9-44DB-908F-C654ECD83C3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1001015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5613" y="1905000"/>
            <a:ext cx="8078787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34" tIns="45667" rIns="91334" bIns="4566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Текст второго уровня</a:t>
            </a:r>
          </a:p>
          <a:p>
            <a:pPr lvl="2"/>
            <a:r>
              <a:rPr lang="ru-RU" altLang="ru-RU" smtClean="0"/>
              <a:t>Текст третьего уровня</a:t>
            </a:r>
          </a:p>
          <a:p>
            <a:pPr lvl="3"/>
            <a:r>
              <a:rPr lang="ru-RU" altLang="ru-RU" smtClean="0"/>
              <a:t> Текст четвертого уровня</a:t>
            </a:r>
          </a:p>
          <a:p>
            <a:pPr lvl="4"/>
            <a:r>
              <a:rPr lang="ru-RU" altLang="ru-RU" smtClean="0"/>
              <a:t>Текст пятого уровня</a:t>
            </a:r>
          </a:p>
          <a:p>
            <a:pPr lvl="1"/>
            <a:endParaRPr lang="ru-RU" altLang="ru-RU" smtClean="0"/>
          </a:p>
          <a:p>
            <a:pPr lvl="2"/>
            <a:endParaRPr lang="ru-RU" altLang="ru-RU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5613" y="685800"/>
            <a:ext cx="8078787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34" tIns="45667" rIns="91334" bIns="4566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629400"/>
            <a:ext cx="1905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34" tIns="45667" rIns="91334" bIns="45667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100" b="1">
                <a:latin typeface="Arial" charset="0"/>
              </a:defRPr>
            </a:lvl1pPr>
          </a:lstStyle>
          <a:p>
            <a:pPr>
              <a:defRPr/>
            </a:pPr>
            <a:fld id="{94C66BA8-13FE-49EE-A0F6-93B961760104}" type="datetime1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235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629400"/>
            <a:ext cx="2895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34" tIns="45667" rIns="91334" bIns="45667" numCol="1" anchor="t" anchorCtr="0" compatLnSpc="1">
            <a:prstTxWarp prst="textNoShape">
              <a:avLst/>
            </a:prstTxWarp>
          </a:bodyPr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100" b="1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629400"/>
            <a:ext cx="1905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34" tIns="45667" rIns="91334" bIns="45667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100" b="1"/>
            </a:lvl1pPr>
          </a:lstStyle>
          <a:p>
            <a:fld id="{9CB635AF-C651-4273-B038-209CA9249722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842" r:id="rId1"/>
    <p:sldLayoutId id="2147486828" r:id="rId2"/>
    <p:sldLayoutId id="2147486829" r:id="rId3"/>
    <p:sldLayoutId id="2147486830" r:id="rId4"/>
    <p:sldLayoutId id="2147486831" r:id="rId5"/>
    <p:sldLayoutId id="2147486832" r:id="rId6"/>
    <p:sldLayoutId id="2147486833" r:id="rId7"/>
    <p:sldLayoutId id="2147486834" r:id="rId8"/>
    <p:sldLayoutId id="2147486835" r:id="rId9"/>
    <p:sldLayoutId id="2147486836" r:id="rId10"/>
    <p:sldLayoutId id="2147486837" r:id="rId11"/>
    <p:sldLayoutId id="2147486838" r:id="rId12"/>
    <p:sldLayoutId id="2147486839" r:id="rId13"/>
    <p:sldLayoutId id="2147486840" r:id="rId14"/>
    <p:sldLayoutId id="2147486841" r:id="rId15"/>
  </p:sldLayoutIdLst>
  <p:transition/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284C6A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284C6A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284C6A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284C6A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284C6A"/>
          </a:solidFill>
          <a:latin typeface="Arial" charset="0"/>
        </a:defRPr>
      </a:lvl5pPr>
      <a:lvl6pPr marL="457054" algn="l" rtl="0" fontAlgn="base">
        <a:spcBef>
          <a:spcPct val="0"/>
        </a:spcBef>
        <a:spcAft>
          <a:spcPct val="0"/>
        </a:spcAft>
        <a:defRPr sz="4400">
          <a:solidFill>
            <a:srgbClr val="284C6A"/>
          </a:solidFill>
          <a:latin typeface="Trebuchet MS" pitchFamily="34" charset="0"/>
        </a:defRPr>
      </a:lvl6pPr>
      <a:lvl7pPr marL="914110" algn="l" rtl="0" fontAlgn="base">
        <a:spcBef>
          <a:spcPct val="0"/>
        </a:spcBef>
        <a:spcAft>
          <a:spcPct val="0"/>
        </a:spcAft>
        <a:defRPr sz="4400">
          <a:solidFill>
            <a:srgbClr val="284C6A"/>
          </a:solidFill>
          <a:latin typeface="Trebuchet MS" pitchFamily="34" charset="0"/>
        </a:defRPr>
      </a:lvl7pPr>
      <a:lvl8pPr marL="1371162" algn="l" rtl="0" fontAlgn="base">
        <a:spcBef>
          <a:spcPct val="0"/>
        </a:spcBef>
        <a:spcAft>
          <a:spcPct val="0"/>
        </a:spcAft>
        <a:defRPr sz="4400">
          <a:solidFill>
            <a:srgbClr val="284C6A"/>
          </a:solidFill>
          <a:latin typeface="Trebuchet MS" pitchFamily="34" charset="0"/>
        </a:defRPr>
      </a:lvl8pPr>
      <a:lvl9pPr marL="1828215" algn="l" rtl="0" fontAlgn="base">
        <a:spcBef>
          <a:spcPct val="0"/>
        </a:spcBef>
        <a:spcAft>
          <a:spcPct val="0"/>
        </a:spcAft>
        <a:defRPr sz="4400">
          <a:solidFill>
            <a:srgbClr val="284C6A"/>
          </a:solidFill>
          <a:latin typeface="Trebuchet MS" pitchFamily="34" charset="0"/>
        </a:defRPr>
      </a:lvl9pPr>
    </p:titleStyle>
    <p:bodyStyle>
      <a:lvl1pPr marL="341313" indent="-341313" algn="l" rtl="0" eaLnBrk="0" fontAlgn="base" hangingPunct="0">
        <a:lnSpc>
          <a:spcPct val="125000"/>
        </a:lnSpc>
        <a:spcBef>
          <a:spcPct val="20000"/>
        </a:spcBef>
        <a:spcAft>
          <a:spcPct val="0"/>
        </a:spcAft>
        <a:buClr>
          <a:schemeClr val="bg2"/>
        </a:buClr>
        <a:buChar char="•"/>
        <a:defRPr sz="3200">
          <a:solidFill>
            <a:srgbClr val="284C6A"/>
          </a:solidFill>
          <a:latin typeface="+mn-lt"/>
          <a:ea typeface="+mn-ea"/>
          <a:cs typeface="+mn-cs"/>
        </a:defRPr>
      </a:lvl1pPr>
      <a:lvl2pPr marL="739775" indent="-282575" algn="l" rtl="0" eaLnBrk="0" fontAlgn="base" hangingPunct="0">
        <a:spcBef>
          <a:spcPct val="20000"/>
        </a:spcBef>
        <a:spcAft>
          <a:spcPct val="0"/>
        </a:spcAft>
        <a:buFont typeface="Trebuchet MS" panose="020B0603020202020204" pitchFamily="34" charset="0"/>
        <a:buChar char="−"/>
        <a:defRPr sz="2800">
          <a:solidFill>
            <a:schemeClr val="tx1"/>
          </a:solidFill>
          <a:latin typeface="+mn-lt"/>
        </a:defRPr>
      </a:lvl2pPr>
      <a:lvl3pPr marL="1139825" indent="-225425" algn="l" rtl="0" eaLnBrk="0" fontAlgn="base" hangingPunct="0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</a:defRPr>
      </a:lvl3pPr>
      <a:lvl4pPr marL="1597025" indent="-225425" algn="l" rtl="0" eaLnBrk="0" fontAlgn="base" hangingPunct="0">
        <a:spcBef>
          <a:spcPct val="20000"/>
        </a:spcBef>
        <a:spcAft>
          <a:spcPct val="0"/>
        </a:spcAft>
        <a:buFont typeface="Trebuchet MS" panose="020B0603020202020204" pitchFamily="34" charset="0"/>
        <a:buChar char="−"/>
        <a:defRPr sz="2000">
          <a:solidFill>
            <a:schemeClr val="tx1"/>
          </a:solidFill>
          <a:latin typeface="+mn-lt"/>
        </a:defRPr>
      </a:lvl4pPr>
      <a:lvl5pPr marL="2054225" indent="-225425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3795" indent="-228526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0850" indent="-228526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7902" indent="-228526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4956" indent="-228526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54" algn="l" defTabSz="914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10" algn="l" defTabSz="914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62" algn="l" defTabSz="914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215" algn="l" defTabSz="914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265" algn="l" defTabSz="914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323" algn="l" defTabSz="914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375" algn="l" defTabSz="914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430" algn="l" defTabSz="9141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jpeg"/><Relationship Id="rId7" Type="http://schemas.openxmlformats.org/officeDocument/2006/relationships/image" Target="../media/image1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D:\новая сетевая\Эмблема МОУ МЧС в пнг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5" y="214313"/>
            <a:ext cx="3286125" cy="314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5"/>
          <p:cNvSpPr>
            <a:spLocks noChangeArrowheads="1"/>
          </p:cNvSpPr>
          <p:nvPr/>
        </p:nvSpPr>
        <p:spPr bwMode="auto">
          <a:xfrm>
            <a:off x="395287" y="3501008"/>
            <a:ext cx="8496300" cy="135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58" tIns="45680" rIns="91358" bIns="45680">
            <a:spAutoFit/>
          </a:bodyPr>
          <a:lstStyle/>
          <a:p>
            <a:pPr algn="ctr" eaLnBrk="1" hangingPunct="1">
              <a:defRPr/>
            </a:pPr>
            <a:r>
              <a:rPr lang="ru-RU" altLang="ru-RU" sz="2800" b="1" dirty="0" smtClean="0">
                <a:solidFill>
                  <a:srgbClr val="284C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Обеспечение пожарной безопасности </a:t>
            </a:r>
            <a:br>
              <a:rPr lang="ru-RU" altLang="ru-RU" sz="2800" b="1" dirty="0" smtClean="0">
                <a:solidFill>
                  <a:srgbClr val="284C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altLang="ru-RU" sz="2800" b="1" dirty="0" smtClean="0">
                <a:solidFill>
                  <a:srgbClr val="284C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в зимний отопительный период</a:t>
            </a:r>
            <a:endParaRPr lang="ru-RU" altLang="ru-RU" sz="2800" b="1" dirty="0">
              <a:solidFill>
                <a:srgbClr val="284C6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 eaLnBrk="1" hangingPunct="1">
              <a:defRPr/>
            </a:pPr>
            <a:endParaRPr lang="ru-RU" altLang="ru-RU" sz="2600" b="1" dirty="0">
              <a:solidFill>
                <a:srgbClr val="284C6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9220" name="Номер слайда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7F4E304-C613-485C-B59D-2D99F827E49E}" type="slidenum">
              <a:rPr lang="ru-RU" altLang="ru-RU">
                <a:latin typeface="Trebuchet MS" panose="020B0603020202020204" pitchFamily="34" charset="0"/>
              </a:rPr>
              <a:pPr/>
              <a:t>1</a:t>
            </a:fld>
            <a:endParaRPr lang="ru-RU" altLang="ru-RU">
              <a:latin typeface="Trebuchet MS" panose="020B0603020202020204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295971051"/>
              </p:ext>
            </p:extLst>
          </p:nvPr>
        </p:nvGraphicFramePr>
        <p:xfrm>
          <a:off x="5220073" y="1124744"/>
          <a:ext cx="3672407" cy="446449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5245">
                  <a:extLst>
                    <a:ext uri="{9D8B030D-6E8A-4147-A177-3AD203B41FA5}">
                      <a16:colId xmlns:a16="http://schemas.microsoft.com/office/drawing/2014/main" val="1109095669"/>
                    </a:ext>
                  </a:extLst>
                </a:gridCol>
                <a:gridCol w="714982">
                  <a:extLst>
                    <a:ext uri="{9D8B030D-6E8A-4147-A177-3AD203B41FA5}">
                      <a16:colId xmlns:a16="http://schemas.microsoft.com/office/drawing/2014/main" val="3660606976"/>
                    </a:ext>
                  </a:extLst>
                </a:gridCol>
                <a:gridCol w="311992">
                  <a:extLst>
                    <a:ext uri="{9D8B030D-6E8A-4147-A177-3AD203B41FA5}">
                      <a16:colId xmlns:a16="http://schemas.microsoft.com/office/drawing/2014/main" val="1652410013"/>
                    </a:ext>
                  </a:extLst>
                </a:gridCol>
                <a:gridCol w="282743">
                  <a:extLst>
                    <a:ext uri="{9D8B030D-6E8A-4147-A177-3AD203B41FA5}">
                      <a16:colId xmlns:a16="http://schemas.microsoft.com/office/drawing/2014/main" val="3049379823"/>
                    </a:ext>
                  </a:extLst>
                </a:gridCol>
                <a:gridCol w="519987">
                  <a:extLst>
                    <a:ext uri="{9D8B030D-6E8A-4147-A177-3AD203B41FA5}">
                      <a16:colId xmlns:a16="http://schemas.microsoft.com/office/drawing/2014/main" val="1921511711"/>
                    </a:ext>
                  </a:extLst>
                </a:gridCol>
                <a:gridCol w="282743">
                  <a:extLst>
                    <a:ext uri="{9D8B030D-6E8A-4147-A177-3AD203B41FA5}">
                      <a16:colId xmlns:a16="http://schemas.microsoft.com/office/drawing/2014/main" val="2538612479"/>
                    </a:ext>
                  </a:extLst>
                </a:gridCol>
                <a:gridCol w="311992">
                  <a:extLst>
                    <a:ext uri="{9D8B030D-6E8A-4147-A177-3AD203B41FA5}">
                      <a16:colId xmlns:a16="http://schemas.microsoft.com/office/drawing/2014/main" val="3250203514"/>
                    </a:ext>
                  </a:extLst>
                </a:gridCol>
                <a:gridCol w="282743">
                  <a:extLst>
                    <a:ext uri="{9D8B030D-6E8A-4147-A177-3AD203B41FA5}">
                      <a16:colId xmlns:a16="http://schemas.microsoft.com/office/drawing/2014/main" val="3201337000"/>
                    </a:ext>
                  </a:extLst>
                </a:gridCol>
                <a:gridCol w="282743">
                  <a:extLst>
                    <a:ext uri="{9D8B030D-6E8A-4147-A177-3AD203B41FA5}">
                      <a16:colId xmlns:a16="http://schemas.microsoft.com/office/drawing/2014/main" val="2189586418"/>
                    </a:ext>
                  </a:extLst>
                </a:gridCol>
                <a:gridCol w="497237">
                  <a:extLst>
                    <a:ext uri="{9D8B030D-6E8A-4147-A177-3AD203B41FA5}">
                      <a16:colId xmlns:a16="http://schemas.microsoft.com/office/drawing/2014/main" val="2587498371"/>
                    </a:ext>
                  </a:extLst>
                </a:gridCol>
              </a:tblGrid>
              <a:tr h="405864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№ пп</a:t>
                      </a:r>
                      <a:endParaRPr lang="ru-RU" sz="800" b="1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Список районов</a:t>
                      </a:r>
                      <a:endParaRPr lang="ru-RU" sz="800" b="1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Количество пожаров</a:t>
                      </a:r>
                      <a:endParaRPr lang="ru-RU" sz="800" b="1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% к прошлому году</a:t>
                      </a:r>
                      <a:endParaRPr lang="ru-RU" sz="800" b="1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vert="vert270" anchor="ctr"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Погибло людей</a:t>
                      </a:r>
                      <a:endParaRPr lang="ru-RU" sz="800" b="1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r" fontAlgn="ctr"/>
                      <a:r>
                        <a:rPr lang="ru-RU" sz="800" u="none" strike="noStrike" dirty="0">
                          <a:effectLst/>
                        </a:rPr>
                        <a:t>% к прошлому году</a:t>
                      </a:r>
                      <a:endParaRPr lang="ru-RU" sz="800" b="1" i="0" u="none" strike="noStrike" dirty="0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vert="vert270" anchor="ctr"/>
                </a:tc>
                <a:extLst>
                  <a:ext uri="{0D108BD9-81ED-4DB2-BD59-A6C34878D82A}">
                    <a16:rowId xmlns:a16="http://schemas.microsoft.com/office/drawing/2014/main" val="88086577"/>
                  </a:ext>
                </a:extLst>
              </a:tr>
              <a:tr h="3962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Всего</a:t>
                      </a:r>
                      <a:endParaRPr lang="ru-RU" sz="800" b="1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</a:rPr>
                        <a:t>из них детей</a:t>
                      </a:r>
                      <a:endParaRPr lang="ru-RU" sz="800" b="1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3081607"/>
                  </a:ext>
                </a:extLst>
              </a:tr>
              <a:tr h="17394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700" u="none" strike="noStrike">
                          <a:effectLst/>
                        </a:rPr>
                        <a:t>2020</a:t>
                      </a:r>
                      <a:endParaRPr lang="ru-RU" sz="7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700" u="none" strike="noStrike">
                          <a:effectLst/>
                        </a:rPr>
                        <a:t>2019</a:t>
                      </a:r>
                      <a:endParaRPr lang="ru-RU" sz="7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700" u="none" strike="noStrike">
                          <a:effectLst/>
                        </a:rPr>
                        <a:t>2020</a:t>
                      </a:r>
                      <a:endParaRPr lang="ru-RU" sz="7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700" u="none" strike="noStrike">
                          <a:effectLst/>
                        </a:rPr>
                        <a:t>2019</a:t>
                      </a:r>
                      <a:endParaRPr lang="ru-RU" sz="7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700" u="none" strike="noStrike">
                          <a:effectLst/>
                        </a:rPr>
                        <a:t>2020</a:t>
                      </a:r>
                      <a:endParaRPr lang="ru-RU" sz="7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700" u="none" strike="noStrike">
                          <a:effectLst/>
                        </a:rPr>
                        <a:t>2019</a:t>
                      </a:r>
                      <a:endParaRPr lang="ru-RU" sz="7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3200360"/>
                  </a:ext>
                </a:extLst>
              </a:tr>
              <a:tr h="14495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>
                          <a:effectLst/>
                        </a:rPr>
                        <a:t>1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Березинский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41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27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51,90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3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2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50,00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05770540"/>
                  </a:ext>
                </a:extLst>
              </a:tr>
              <a:tr h="14495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>
                          <a:effectLst/>
                        </a:rPr>
                        <a:t>2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u="none" strike="noStrike">
                          <a:effectLst/>
                        </a:rPr>
                        <a:t>Борисовский</a:t>
                      </a:r>
                      <a:endParaRPr lang="ru-RU" sz="7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133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135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-1,50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21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10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2,1 р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227056438"/>
                  </a:ext>
                </a:extLst>
              </a:tr>
              <a:tr h="14495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>
                          <a:effectLst/>
                        </a:rPr>
                        <a:t>3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u="none" strike="noStrike">
                          <a:effectLst/>
                        </a:rPr>
                        <a:t>Вилейский</a:t>
                      </a:r>
                      <a:endParaRPr lang="ru-RU" sz="7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47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53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-11,30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6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6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623608764"/>
                  </a:ext>
                </a:extLst>
              </a:tr>
              <a:tr h="14495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>
                          <a:effectLst/>
                        </a:rPr>
                        <a:t>4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u="none" strike="noStrike">
                          <a:effectLst/>
                        </a:rPr>
                        <a:t>Воложинский</a:t>
                      </a:r>
                      <a:endParaRPr lang="ru-RU" sz="7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51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61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-16,40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4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1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4 р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207594052"/>
                  </a:ext>
                </a:extLst>
              </a:tr>
              <a:tr h="14495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>
                          <a:effectLst/>
                        </a:rPr>
                        <a:t>5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u="none" strike="noStrike">
                          <a:effectLst/>
                        </a:rPr>
                        <a:t>Дзержинский</a:t>
                      </a:r>
                      <a:endParaRPr lang="ru-RU" sz="7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94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66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42,40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11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5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 dirty="0">
                          <a:effectLst/>
                        </a:rPr>
                        <a:t>2,2 р</a:t>
                      </a:r>
                      <a:endParaRPr lang="ru-RU" sz="800" b="0" i="0" u="none" strike="noStrike" dirty="0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78609857"/>
                  </a:ext>
                </a:extLst>
              </a:tr>
              <a:tr h="14495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>
                          <a:effectLst/>
                        </a:rPr>
                        <a:t>6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u="none" strike="noStrike">
                          <a:effectLst/>
                        </a:rPr>
                        <a:t>Клецкий</a:t>
                      </a:r>
                      <a:endParaRPr lang="ru-RU" sz="7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25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36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-30,60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2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4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-50,00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02685803"/>
                  </a:ext>
                </a:extLst>
              </a:tr>
              <a:tr h="14495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>
                          <a:effectLst/>
                        </a:rPr>
                        <a:t>7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u="none" strike="noStrike">
                          <a:effectLst/>
                        </a:rPr>
                        <a:t>Копыльский</a:t>
                      </a:r>
                      <a:endParaRPr lang="ru-RU" sz="7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29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40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-27,50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7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4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75,00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08005481"/>
                  </a:ext>
                </a:extLst>
              </a:tr>
              <a:tr h="14495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>
                          <a:effectLst/>
                        </a:rPr>
                        <a:t>8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u="none" strike="noStrike">
                          <a:effectLst/>
                        </a:rPr>
                        <a:t>Крупский</a:t>
                      </a:r>
                      <a:endParaRPr lang="ru-RU" sz="7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36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40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-10,00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5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4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25,00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8607873"/>
                  </a:ext>
                </a:extLst>
              </a:tr>
              <a:tr h="14495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>
                          <a:effectLst/>
                        </a:rPr>
                        <a:t>9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u="none" strike="noStrike">
                          <a:effectLst/>
                        </a:rPr>
                        <a:t>Логойский</a:t>
                      </a:r>
                      <a:endParaRPr lang="ru-RU" sz="7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69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65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6,20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5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10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-50,00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32568672"/>
                  </a:ext>
                </a:extLst>
              </a:tr>
              <a:tr h="14495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>
                          <a:effectLst/>
                        </a:rPr>
                        <a:t>10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u="none" strike="noStrike">
                          <a:effectLst/>
                        </a:rPr>
                        <a:t>Любанский</a:t>
                      </a:r>
                      <a:endParaRPr lang="ru-RU" sz="7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36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21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71,40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5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1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5 р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183386491"/>
                  </a:ext>
                </a:extLst>
              </a:tr>
              <a:tr h="14495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>
                          <a:effectLst/>
                        </a:rPr>
                        <a:t>11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u="none" strike="noStrike">
                          <a:effectLst/>
                        </a:rPr>
                        <a:t>Минский</a:t>
                      </a:r>
                      <a:endParaRPr lang="ru-RU" sz="7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237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231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2,60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19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20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 dirty="0">
                          <a:effectLst/>
                        </a:rPr>
                        <a:t>-5,00</a:t>
                      </a:r>
                      <a:endParaRPr lang="ru-RU" sz="800" b="0" i="0" u="none" strike="noStrike" dirty="0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393403417"/>
                  </a:ext>
                </a:extLst>
              </a:tr>
              <a:tr h="14495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>
                          <a:effectLst/>
                        </a:rPr>
                        <a:t>12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u="none" strike="noStrike">
                          <a:effectLst/>
                        </a:rPr>
                        <a:t>Молодечненский</a:t>
                      </a:r>
                      <a:endParaRPr lang="ru-RU" sz="7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110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84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31,00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7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6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16,70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20997235"/>
                  </a:ext>
                </a:extLst>
              </a:tr>
              <a:tr h="14495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>
                          <a:effectLst/>
                        </a:rPr>
                        <a:t>13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u="none" strike="noStrike">
                          <a:effectLst/>
                        </a:rPr>
                        <a:t>Мядельский</a:t>
                      </a:r>
                      <a:endParaRPr lang="ru-RU" sz="7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46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29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58,60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2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3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-33,30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037366070"/>
                  </a:ext>
                </a:extLst>
              </a:tr>
              <a:tr h="14495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>
                          <a:effectLst/>
                        </a:rPr>
                        <a:t>14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u="none" strike="noStrike">
                          <a:effectLst/>
                        </a:rPr>
                        <a:t>Несвижский</a:t>
                      </a:r>
                      <a:endParaRPr lang="ru-RU" sz="7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29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34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-14,70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7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3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 dirty="0">
                          <a:effectLst/>
                        </a:rPr>
                        <a:t>2,3 р</a:t>
                      </a:r>
                      <a:endParaRPr lang="ru-RU" sz="800" b="0" i="0" u="none" strike="noStrike" dirty="0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95333421"/>
                  </a:ext>
                </a:extLst>
              </a:tr>
              <a:tr h="14495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>
                          <a:effectLst/>
                        </a:rPr>
                        <a:t>15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u="none" strike="noStrike">
                          <a:effectLst/>
                        </a:rPr>
                        <a:t>Пуховичский</a:t>
                      </a:r>
                      <a:endParaRPr lang="ru-RU" sz="7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95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109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-12,80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6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7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-14,30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050975546"/>
                  </a:ext>
                </a:extLst>
              </a:tr>
              <a:tr h="14495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>
                          <a:effectLst/>
                        </a:rPr>
                        <a:t>16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u="none" strike="noStrike">
                          <a:effectLst/>
                        </a:rPr>
                        <a:t>Слуцкий</a:t>
                      </a:r>
                      <a:endParaRPr lang="ru-RU" sz="7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54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64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-15,60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5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5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446790441"/>
                  </a:ext>
                </a:extLst>
              </a:tr>
              <a:tr h="14495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>
                          <a:effectLst/>
                        </a:rPr>
                        <a:t>17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u="none" strike="noStrike">
                          <a:effectLst/>
                        </a:rPr>
                        <a:t>Смолевичский</a:t>
                      </a:r>
                      <a:endParaRPr lang="ru-RU" sz="7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92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91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1,10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6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6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122842116"/>
                  </a:ext>
                </a:extLst>
              </a:tr>
              <a:tr h="14495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>
                          <a:effectLst/>
                        </a:rPr>
                        <a:t>18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u="none" strike="noStrike">
                          <a:effectLst/>
                        </a:rPr>
                        <a:t>Солигорский</a:t>
                      </a:r>
                      <a:endParaRPr lang="ru-RU" sz="7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80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82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-2,40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9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4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2,3 р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115739070"/>
                  </a:ext>
                </a:extLst>
              </a:tr>
              <a:tr h="14495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>
                          <a:effectLst/>
                        </a:rPr>
                        <a:t>19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u="none" strike="noStrike">
                          <a:effectLst/>
                        </a:rPr>
                        <a:t>Стародорожский</a:t>
                      </a:r>
                      <a:endParaRPr lang="ru-RU" sz="7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31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25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24,00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4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3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33,30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61036112"/>
                  </a:ext>
                </a:extLst>
              </a:tr>
              <a:tr h="14495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>
                          <a:effectLst/>
                        </a:rPr>
                        <a:t>20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u="none" strike="noStrike">
                          <a:effectLst/>
                        </a:rPr>
                        <a:t>Столбцовский</a:t>
                      </a:r>
                      <a:endParaRPr lang="ru-RU" sz="7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63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69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-8,70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6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6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46163076"/>
                  </a:ext>
                </a:extLst>
              </a:tr>
              <a:tr h="14495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>
                          <a:effectLst/>
                        </a:rPr>
                        <a:t>21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u="none" strike="noStrike">
                          <a:effectLst/>
                        </a:rPr>
                        <a:t>Узденский</a:t>
                      </a:r>
                      <a:endParaRPr lang="ru-RU" sz="7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40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30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33,30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3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4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-25,00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283765785"/>
                  </a:ext>
                </a:extLst>
              </a:tr>
              <a:tr h="14495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>
                          <a:effectLst/>
                        </a:rPr>
                        <a:t>22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u="none" strike="noStrike">
                          <a:effectLst/>
                        </a:rPr>
                        <a:t>Червенский</a:t>
                      </a:r>
                      <a:endParaRPr lang="ru-RU" sz="7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56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42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33,30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5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5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479124683"/>
                  </a:ext>
                </a:extLst>
              </a:tr>
              <a:tr h="144951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>
                          <a:effectLst/>
                        </a:rPr>
                        <a:t>23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u="none" strike="noStrike">
                          <a:effectLst/>
                        </a:rPr>
                        <a:t>г. Жодино</a:t>
                      </a:r>
                      <a:endParaRPr lang="ru-RU" sz="7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12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11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9,10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 dirty="0">
                          <a:effectLst/>
                        </a:rPr>
                        <a:t> </a:t>
                      </a:r>
                      <a:endParaRPr lang="ru-RU" sz="800" b="0" i="0" u="none" strike="noStrike" dirty="0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04073228"/>
                  </a:ext>
                </a:extLst>
              </a:tr>
              <a:tr h="154615"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u="none" strike="noStrike">
                          <a:effectLst/>
                        </a:rPr>
                        <a:t>24</a:t>
                      </a:r>
                      <a:endParaRPr lang="ru-RU" sz="800" b="1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ИТОГО:</a:t>
                      </a:r>
                      <a:endParaRPr lang="ru-RU" sz="800" b="1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1506</a:t>
                      </a:r>
                      <a:endParaRPr lang="ru-RU" sz="800" b="1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1445</a:t>
                      </a:r>
                      <a:endParaRPr lang="ru-RU" sz="800" b="1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4,20</a:t>
                      </a:r>
                      <a:endParaRPr lang="ru-RU" sz="800" b="0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148</a:t>
                      </a:r>
                      <a:endParaRPr lang="ru-RU" sz="800" b="1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>
                          <a:effectLst/>
                        </a:rPr>
                        <a:t>119</a:t>
                      </a:r>
                      <a:endParaRPr lang="ru-RU" sz="800" b="1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1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u="none" strike="noStrike">
                          <a:effectLst/>
                        </a:rPr>
                        <a:t> </a:t>
                      </a:r>
                      <a:endParaRPr lang="ru-RU" sz="800" b="1" i="0" u="none" strike="noStrike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u="none" strike="noStrike" dirty="0">
                          <a:effectLst/>
                        </a:rPr>
                        <a:t>24,40</a:t>
                      </a:r>
                      <a:endParaRPr lang="ru-RU" sz="800" b="0" i="0" u="none" strike="noStrike" dirty="0">
                        <a:effectLst/>
                        <a:latin typeface="Arial Cyr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75503912"/>
                  </a:ext>
                </a:extLst>
              </a:tr>
            </a:tbl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4096E-FB36-4D31-90A7-F1ECB0DC265B}" type="slidenum">
              <a:rPr lang="ru-RU" altLang="ru-RU" smtClean="0"/>
              <a:pPr/>
              <a:t>2</a:t>
            </a:fld>
            <a:endParaRPr lang="ru-RU" alt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42" y="192671"/>
            <a:ext cx="8208912" cy="626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2329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0907824"/>
              </p:ext>
            </p:extLst>
          </p:nvPr>
        </p:nvGraphicFramePr>
        <p:xfrm>
          <a:off x="-180528" y="1700808"/>
          <a:ext cx="5760640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Диаграмма 2"/>
          <p:cNvGraphicFramePr>
            <a:graphicFrameLocks/>
          </p:cNvGraphicFramePr>
          <p:nvPr/>
        </p:nvGraphicFramePr>
        <p:xfrm>
          <a:off x="4644008" y="980728"/>
          <a:ext cx="3888432" cy="40284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54" name="Прямоугольник 14"/>
          <p:cNvSpPr>
            <a:spLocks noChangeArrowheads="1"/>
          </p:cNvSpPr>
          <p:nvPr/>
        </p:nvSpPr>
        <p:spPr bwMode="auto">
          <a:xfrm>
            <a:off x="539750" y="260350"/>
            <a:ext cx="84248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78% </a:t>
            </a:r>
            <a:r>
              <a:rPr lang="ru-RU" alt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пожаров и </a:t>
            </a:r>
            <a:r>
              <a:rPr lang="ru-RU" alt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97% </a:t>
            </a:r>
            <a:r>
              <a:rPr lang="ru-RU" alt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погибших - в жилом секторе </a:t>
            </a:r>
            <a:endParaRPr lang="ru-RU" altLang="ru-RU" sz="2800" b="1" dirty="0">
              <a:solidFill>
                <a:srgbClr val="FF0000"/>
              </a:solidFill>
            </a:endParaRPr>
          </a:p>
        </p:txBody>
      </p:sp>
      <p:sp>
        <p:nvSpPr>
          <p:cNvPr id="2055" name="Номер слайда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636FB15-BEA7-46EB-866D-2A3F4351D7D9}" type="slidenum">
              <a:rPr lang="ru-RU" altLang="ru-RU"/>
              <a:pPr/>
              <a:t>3</a:t>
            </a:fld>
            <a:endParaRPr lang="ru-RU" altLang="ru-RU"/>
          </a:p>
        </p:txBody>
      </p:sp>
      <p:graphicFrame>
        <p:nvGraphicFramePr>
          <p:cNvPr id="4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66532922"/>
              </p:ext>
            </p:extLst>
          </p:nvPr>
        </p:nvGraphicFramePr>
        <p:xfrm>
          <a:off x="0" y="2636912"/>
          <a:ext cx="5148064" cy="43370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3200903"/>
              </p:ext>
            </p:extLst>
          </p:nvPr>
        </p:nvGraphicFramePr>
        <p:xfrm>
          <a:off x="4283968" y="754396"/>
          <a:ext cx="4752528" cy="43370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8688" y="142875"/>
            <a:ext cx="7286625" cy="4921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  причины  </a:t>
            </a:r>
            <a:r>
              <a:rPr lang="ru-RU" altLang="ru-RU" sz="2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пожаров</a:t>
            </a:r>
            <a:endParaRPr lang="ru-RU" altLang="ru-RU" sz="2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65033392"/>
              </p:ext>
            </p:extLst>
          </p:nvPr>
        </p:nvGraphicFramePr>
        <p:xfrm>
          <a:off x="-33883" y="757237"/>
          <a:ext cx="8934450" cy="58721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076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AD64ACA-E70D-471E-8761-1F06D59B75F1}" type="slidenum">
              <a:rPr lang="ru-RU" altLang="ru-RU"/>
              <a:pPr/>
              <a:t>4</a:t>
            </a:fld>
            <a:endParaRPr lang="ru-RU" alt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8688" y="142875"/>
            <a:ext cx="7286625" cy="4921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  </a:t>
            </a:r>
            <a:r>
              <a:rPr lang="ru-RU" altLang="ru-RU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причины</a:t>
            </a:r>
            <a:r>
              <a:rPr lang="ru-RU" alt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alt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гибели людей от пожаров</a:t>
            </a:r>
            <a:endParaRPr lang="ru-RU" altLang="ru-RU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3428909"/>
              </p:ext>
            </p:extLst>
          </p:nvPr>
        </p:nvGraphicFramePr>
        <p:xfrm>
          <a:off x="-396552" y="980728"/>
          <a:ext cx="9070975" cy="4289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100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FFA6CD7-C779-4AC5-B7FE-9BE643A863AA}" type="slidenum">
              <a:rPr lang="ru-RU" altLang="ru-RU"/>
              <a:pPr/>
              <a:t>5</a:t>
            </a:fld>
            <a:endParaRPr lang="ru-RU" alt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2997200355"/>
              </p:ext>
            </p:extLst>
          </p:nvPr>
        </p:nvGraphicFramePr>
        <p:xfrm>
          <a:off x="455613" y="685800"/>
          <a:ext cx="8078787" cy="5715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4096E-FB36-4D31-90A7-F1ECB0DC265B}" type="slidenum">
              <a:rPr lang="ru-RU" altLang="ru-RU" smtClean="0"/>
              <a:pPr/>
              <a:t>6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13175779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3566132566"/>
              </p:ext>
            </p:extLst>
          </p:nvPr>
        </p:nvGraphicFramePr>
        <p:xfrm>
          <a:off x="455613" y="685800"/>
          <a:ext cx="8078787" cy="5715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4096E-FB36-4D31-90A7-F1ECB0DC265B}" type="slidenum">
              <a:rPr lang="ru-RU" altLang="ru-RU" smtClean="0"/>
              <a:pPr/>
              <a:t>7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68394678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47813" y="142875"/>
            <a:ext cx="6480175" cy="4921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Пожарно-профилактическая</a:t>
            </a:r>
            <a:r>
              <a:rPr lang="ru-RU" alt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работа</a:t>
            </a:r>
          </a:p>
        </p:txBody>
      </p:sp>
      <p:sp>
        <p:nvSpPr>
          <p:cNvPr id="8195" name="Rectangle 1"/>
          <p:cNvSpPr>
            <a:spLocks noChangeArrowheads="1"/>
          </p:cNvSpPr>
          <p:nvPr/>
        </p:nvSpPr>
        <p:spPr bwMode="auto">
          <a:xfrm rot="10800000" flipV="1">
            <a:off x="323528" y="796062"/>
            <a:ext cx="8643938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47675" algn="just">
              <a:defRPr/>
            </a:pPr>
            <a:r>
              <a:rPr lang="ru-RU" sz="2400" dirty="0" smtClean="0">
                <a:solidFill>
                  <a:srgbClr val="284C6A"/>
                </a:solidFill>
                <a:latin typeface="+mn-lt"/>
                <a:ea typeface="+mj-ea"/>
                <a:cs typeface="+mj-cs"/>
              </a:rPr>
              <a:t>Органами и подразделениями по чрезвычайным ситуациям проведены </a:t>
            </a:r>
            <a:r>
              <a:rPr lang="ru-RU" sz="2400" dirty="0">
                <a:solidFill>
                  <a:srgbClr val="284C6A"/>
                </a:solidFill>
                <a:latin typeface="+mn-lt"/>
                <a:ea typeface="+mj-ea"/>
                <a:cs typeface="+mj-cs"/>
              </a:rPr>
              <a:t>смотры противопожарного состояния более </a:t>
            </a:r>
            <a:br>
              <a:rPr lang="ru-RU" sz="2400" dirty="0">
                <a:solidFill>
                  <a:srgbClr val="284C6A"/>
                </a:solidFill>
                <a:latin typeface="+mn-lt"/>
                <a:ea typeface="+mj-ea"/>
                <a:cs typeface="+mj-cs"/>
              </a:rPr>
            </a:br>
            <a:r>
              <a:rPr lang="ru-RU" sz="2400" b="1" dirty="0" smtClean="0">
                <a:solidFill>
                  <a:srgbClr val="FF0000"/>
                </a:solidFill>
                <a:latin typeface="+mn-lt"/>
                <a:ea typeface="+mj-ea"/>
                <a:cs typeface="+mj-cs"/>
              </a:rPr>
              <a:t>138,5 </a:t>
            </a:r>
            <a:r>
              <a:rPr lang="ru-RU" sz="2400" b="1" dirty="0">
                <a:solidFill>
                  <a:srgbClr val="FF0000"/>
                </a:solidFill>
                <a:latin typeface="+mn-lt"/>
                <a:ea typeface="+mj-ea"/>
                <a:cs typeface="+mj-cs"/>
              </a:rPr>
              <a:t>тыс. </a:t>
            </a:r>
            <a:r>
              <a:rPr lang="ru-RU" sz="2400" dirty="0">
                <a:solidFill>
                  <a:srgbClr val="284C6A"/>
                </a:solidFill>
                <a:latin typeface="+mn-lt"/>
                <a:ea typeface="+mj-ea"/>
                <a:cs typeface="+mj-cs"/>
              </a:rPr>
              <a:t>домовладений (квартир) </a:t>
            </a:r>
            <a:r>
              <a:rPr lang="ru-RU" sz="2400" dirty="0" smtClean="0">
                <a:solidFill>
                  <a:srgbClr val="284C6A"/>
                </a:solidFill>
                <a:latin typeface="+mn-lt"/>
                <a:ea typeface="+mj-ea"/>
                <a:cs typeface="+mj-cs"/>
              </a:rPr>
              <a:t>граждан.</a:t>
            </a:r>
            <a:r>
              <a:rPr lang="ru-RU" sz="2400" dirty="0">
                <a:solidFill>
                  <a:srgbClr val="284C6A"/>
                </a:solidFill>
                <a:latin typeface="+mn-lt"/>
                <a:ea typeface="+mj-ea"/>
                <a:cs typeface="+mj-cs"/>
              </a:rPr>
              <a:t> </a:t>
            </a:r>
            <a:endParaRPr lang="ru-RU" sz="2400" dirty="0" smtClean="0">
              <a:solidFill>
                <a:srgbClr val="284C6A"/>
              </a:solidFill>
              <a:latin typeface="+mn-lt"/>
              <a:ea typeface="+mj-ea"/>
              <a:cs typeface="+mj-cs"/>
            </a:endParaRPr>
          </a:p>
          <a:p>
            <a:pPr indent="447675" algn="just">
              <a:defRPr/>
            </a:pPr>
            <a:r>
              <a:rPr lang="ru-RU" sz="2400" dirty="0" smtClean="0">
                <a:solidFill>
                  <a:srgbClr val="284C6A"/>
                </a:solidFill>
                <a:latin typeface="+mn-lt"/>
                <a:ea typeface="+mj-ea"/>
                <a:cs typeface="+mj-cs"/>
              </a:rPr>
              <a:t>Смотровыми комиссиями, в состав которых включены представители всех заинтересованных субъектов профилактики, проведены обследования более </a:t>
            </a:r>
            <a:r>
              <a:rPr lang="ru-RU" sz="2400" b="1" dirty="0" smtClean="0">
                <a:solidFill>
                  <a:srgbClr val="FF0000"/>
                </a:solidFill>
                <a:latin typeface="+mn-lt"/>
                <a:ea typeface="+mj-ea"/>
                <a:cs typeface="+mj-cs"/>
              </a:rPr>
              <a:t>255,4 тыс. </a:t>
            </a:r>
            <a:r>
              <a:rPr lang="ru-RU" sz="2400" dirty="0" smtClean="0">
                <a:solidFill>
                  <a:srgbClr val="284C6A"/>
                </a:solidFill>
                <a:latin typeface="+mn-lt"/>
                <a:ea typeface="+mj-ea"/>
                <a:cs typeface="+mj-cs"/>
              </a:rPr>
              <a:t>домовладений (квартир) граждан, а также </a:t>
            </a:r>
            <a:r>
              <a:rPr lang="ru-RU" sz="2400" b="1" dirty="0" smtClean="0">
                <a:solidFill>
                  <a:srgbClr val="FF0000"/>
                </a:solidFill>
                <a:latin typeface="+mn-lt"/>
                <a:ea typeface="+mj-ea"/>
                <a:cs typeface="+mj-cs"/>
              </a:rPr>
              <a:t>10,4 тыс. </a:t>
            </a:r>
            <a:r>
              <a:rPr lang="ru-RU" sz="2400" dirty="0" smtClean="0">
                <a:solidFill>
                  <a:srgbClr val="284C6A"/>
                </a:solidFill>
                <a:latin typeface="+mn-lt"/>
                <a:ea typeface="+mj-ea"/>
                <a:cs typeface="+mj-cs"/>
              </a:rPr>
              <a:t>садовых домиков.</a:t>
            </a:r>
          </a:p>
          <a:p>
            <a:pPr indent="447675" algn="just">
              <a:defRPr/>
            </a:pPr>
            <a:r>
              <a:rPr lang="ru-RU" sz="2400" dirty="0" smtClean="0">
                <a:solidFill>
                  <a:srgbClr val="284C6A"/>
                </a:solidFill>
                <a:latin typeface="+mn-lt"/>
                <a:ea typeface="+mj-ea"/>
                <a:cs typeface="+mj-cs"/>
              </a:rPr>
              <a:t>В рамках проводимых профилактических мероприятий отдельное внимание уделено противопожарному состоянию домовладений и квартир граждан, нуждающихся </a:t>
            </a:r>
            <a:br>
              <a:rPr lang="ru-RU" sz="2400" dirty="0" smtClean="0">
                <a:solidFill>
                  <a:srgbClr val="284C6A"/>
                </a:solidFill>
                <a:latin typeface="+mn-lt"/>
                <a:ea typeface="+mj-ea"/>
                <a:cs typeface="+mj-cs"/>
              </a:rPr>
            </a:br>
            <a:r>
              <a:rPr lang="ru-RU" sz="2400" dirty="0" smtClean="0">
                <a:solidFill>
                  <a:srgbClr val="284C6A"/>
                </a:solidFill>
                <a:latin typeface="+mn-lt"/>
                <a:ea typeface="+mj-ea"/>
                <a:cs typeface="+mj-cs"/>
              </a:rPr>
              <a:t>в дополнительной социальной защите (одинокие, одиноко проживающие престарелые граждане, инвалиды, ветераны </a:t>
            </a:r>
            <a:br>
              <a:rPr lang="ru-RU" sz="2400" dirty="0" smtClean="0">
                <a:solidFill>
                  <a:srgbClr val="284C6A"/>
                </a:solidFill>
                <a:latin typeface="+mn-lt"/>
                <a:ea typeface="+mj-ea"/>
                <a:cs typeface="+mj-cs"/>
              </a:rPr>
            </a:br>
            <a:r>
              <a:rPr lang="ru-RU" sz="2400" dirty="0" smtClean="0">
                <a:solidFill>
                  <a:srgbClr val="284C6A"/>
                </a:solidFill>
                <a:latin typeface="+mn-lt"/>
                <a:ea typeface="+mj-ea"/>
                <a:cs typeface="+mj-cs"/>
              </a:rPr>
              <a:t>и участники ВОВ, многодетные семьи, семьи, в которых дети признаны находящимися в социально опасном положении).</a:t>
            </a:r>
          </a:p>
        </p:txBody>
      </p:sp>
      <p:sp>
        <p:nvSpPr>
          <p:cNvPr id="10244" name="Номер слайда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AACCDAF-3D0D-4493-8AC9-34723C07FD1C}" type="slidenum">
              <a:rPr lang="ru-RU" altLang="ru-RU"/>
              <a:pPr/>
              <a:t>8</a:t>
            </a:fld>
            <a:endParaRPr lang="ru-RU" alt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2" name="Прямоугольник 6"/>
          <p:cNvSpPr>
            <a:spLocks noChangeArrowheads="1"/>
          </p:cNvSpPr>
          <p:nvPr/>
        </p:nvSpPr>
        <p:spPr bwMode="auto">
          <a:xfrm>
            <a:off x="251520" y="91250"/>
            <a:ext cx="8208912" cy="892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58" tIns="45680" rIns="91358" bIns="4568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Профилактическая деятельность </a:t>
            </a:r>
            <a:br>
              <a:rPr lang="ru-RU" altLang="ru-RU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жилом секторе</a:t>
            </a:r>
          </a:p>
        </p:txBody>
      </p:sp>
      <p:sp>
        <p:nvSpPr>
          <p:cNvPr id="11273" name="Номер слайда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B892829-A151-4BB1-93FB-C89046F4F183}" type="slidenum">
              <a:rPr lang="ru-RU" altLang="ru-RU"/>
              <a:pPr/>
              <a:t>9</a:t>
            </a:fld>
            <a:endParaRPr lang="ru-RU" alt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76" y="1364197"/>
            <a:ext cx="3089172" cy="256885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2312876"/>
            <a:ext cx="2592288" cy="324036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1366734"/>
            <a:ext cx="3024336" cy="256632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95" y="4077072"/>
            <a:ext cx="3070653" cy="237607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7674" y="4071668"/>
            <a:ext cx="3024336" cy="236809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07300" cy="5214937"/>
          </a:xfrm>
        </p:spPr>
        <p:txBody>
          <a:bodyPr/>
          <a:lstStyle/>
          <a:p>
            <a:pPr indent="447675" algn="just">
              <a:defRPr/>
            </a:pPr>
            <a:r>
              <a:rPr lang="ru-RU" sz="3000" dirty="0" smtClean="0">
                <a:latin typeface="+mn-lt"/>
              </a:rPr>
              <a:t>Проведены ремонты отопительных печей </a:t>
            </a:r>
            <a:br>
              <a:rPr lang="ru-RU" sz="3000" dirty="0" smtClean="0">
                <a:latin typeface="+mn-lt"/>
              </a:rPr>
            </a:br>
            <a:r>
              <a:rPr lang="ru-RU" sz="3000" dirty="0" smtClean="0">
                <a:latin typeface="+mn-lt"/>
              </a:rPr>
              <a:t>в </a:t>
            </a:r>
            <a:r>
              <a:rPr lang="ru-RU" sz="3000" b="1" dirty="0" smtClean="0">
                <a:solidFill>
                  <a:srgbClr val="FF0000"/>
                </a:solidFill>
                <a:latin typeface="+mn-lt"/>
              </a:rPr>
              <a:t>711</a:t>
            </a:r>
            <a:r>
              <a:rPr lang="ru-RU" sz="3000" dirty="0" smtClean="0">
                <a:latin typeface="+mn-lt"/>
              </a:rPr>
              <a:t> домовладениях (100%), электропроводки </a:t>
            </a:r>
            <a:br>
              <a:rPr lang="ru-RU" sz="3000" dirty="0" smtClean="0">
                <a:latin typeface="+mn-lt"/>
              </a:rPr>
            </a:br>
            <a:r>
              <a:rPr lang="ru-RU" sz="3000" dirty="0" smtClean="0">
                <a:latin typeface="+mn-lt"/>
              </a:rPr>
              <a:t>в </a:t>
            </a:r>
            <a:r>
              <a:rPr lang="ru-RU" sz="3000" b="1" dirty="0" smtClean="0">
                <a:solidFill>
                  <a:srgbClr val="FF0000"/>
                </a:solidFill>
                <a:latin typeface="+mn-lt"/>
              </a:rPr>
              <a:t>596</a:t>
            </a:r>
            <a:r>
              <a:rPr lang="ru-RU" sz="3000" dirty="0" smtClean="0">
                <a:latin typeface="+mn-lt"/>
              </a:rPr>
              <a:t> домовладениях (100%), установлены АПИ </a:t>
            </a:r>
            <a:br>
              <a:rPr lang="ru-RU" sz="3000" dirty="0" smtClean="0">
                <a:latin typeface="+mn-lt"/>
              </a:rPr>
            </a:br>
            <a:r>
              <a:rPr lang="ru-RU" sz="3000" dirty="0" smtClean="0">
                <a:latin typeface="+mn-lt"/>
              </a:rPr>
              <a:t>в более </a:t>
            </a:r>
            <a:r>
              <a:rPr lang="ru-RU" sz="3000" dirty="0">
                <a:latin typeface="+mn-lt"/>
              </a:rPr>
              <a:t>чем  </a:t>
            </a:r>
            <a:r>
              <a:rPr lang="ru-RU" sz="3000" b="1" dirty="0" smtClean="0">
                <a:solidFill>
                  <a:srgbClr val="FF0000"/>
                </a:solidFill>
                <a:latin typeface="+mn-lt"/>
              </a:rPr>
              <a:t>4,7 тыс.</a:t>
            </a:r>
            <a:r>
              <a:rPr lang="ru-RU" sz="3000" dirty="0" smtClean="0">
                <a:solidFill>
                  <a:srgbClr val="FF0000"/>
                </a:solidFill>
                <a:latin typeface="+mn-lt"/>
              </a:rPr>
              <a:t> </a:t>
            </a:r>
            <a:r>
              <a:rPr lang="ru-RU" sz="3000" dirty="0" smtClean="0">
                <a:latin typeface="+mn-lt"/>
              </a:rPr>
              <a:t>домовладениях (квартирах) (100%), в </a:t>
            </a:r>
            <a:r>
              <a:rPr lang="ru-RU" sz="3000" b="1" dirty="0" smtClean="0">
                <a:solidFill>
                  <a:srgbClr val="FF0000"/>
                </a:solidFill>
                <a:latin typeface="+mn-lt"/>
              </a:rPr>
              <a:t>293</a:t>
            </a:r>
            <a:r>
              <a:rPr lang="ru-RU" sz="3000" dirty="0" smtClean="0">
                <a:latin typeface="+mn-lt"/>
              </a:rPr>
              <a:t> домовладениях (квартирах) выполнены работы по установке и объединению АПИ в сеть (либо выводу сигнала на СЗУ)</a:t>
            </a:r>
            <a:r>
              <a:rPr lang="ru-RU" sz="3200" b="1" dirty="0" smtClean="0">
                <a:latin typeface="+mn-lt"/>
              </a:rPr>
              <a:t> </a:t>
            </a:r>
            <a:endParaRPr lang="ru-RU" sz="3200" dirty="0">
              <a:latin typeface="+mn-lt"/>
            </a:endParaRPr>
          </a:p>
        </p:txBody>
      </p:sp>
      <p:sp>
        <p:nvSpPr>
          <p:cNvPr id="12291" name="Номер слайда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2CE1FEC-2963-4DAB-91A2-0C000423443F}" type="slidenum">
              <a:rPr lang="ru-RU" altLang="ru-RU"/>
              <a:pPr/>
              <a:t>10</a:t>
            </a:fld>
            <a:endParaRPr lang="ru-RU" alt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-180975" y="-30163"/>
            <a:ext cx="9337675" cy="1443038"/>
          </a:xfrm>
        </p:spPr>
        <p:txBody>
          <a:bodyPr/>
          <a:lstStyle/>
          <a:p>
            <a:pPr algn="ctr">
              <a:lnSpc>
                <a:spcPct val="90000"/>
              </a:lnSpc>
              <a:defRPr/>
            </a:pPr>
            <a:r>
              <a:rPr lang="ru-RU" altLang="ru-RU" sz="2400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Пилотный проект по установке в домовладениях многодетных семей оборудования для обнаружения и оповещения </a:t>
            </a:r>
            <a:r>
              <a:rPr lang="ru-RU" altLang="ru-RU" sz="2400" kern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 </a:t>
            </a:r>
            <a:r>
              <a:rPr lang="ru-RU" altLang="ru-RU" sz="2400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пожаре </a:t>
            </a:r>
            <a:r>
              <a:rPr lang="ru-RU" altLang="ru-RU" sz="2400" kern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ru-RU" altLang="ru-RU" sz="2400" kern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altLang="ru-RU" sz="2400" kern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 возможностью </a:t>
            </a:r>
            <a:r>
              <a:rPr lang="ru-RU" altLang="ru-RU" sz="2400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передачи сигналов </a:t>
            </a:r>
            <a:r>
              <a:rPr lang="ru-RU" altLang="ru-RU" sz="2400" kern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 </a:t>
            </a:r>
            <a:r>
              <a:rPr lang="ru-RU" altLang="ru-RU" sz="2400" kern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сработке АПИ посредством сотовой связи</a:t>
            </a:r>
          </a:p>
        </p:txBody>
      </p:sp>
      <p:pic>
        <p:nvPicPr>
          <p:cNvPr id="13315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1557338"/>
            <a:ext cx="5286375" cy="519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Прямоугольник 2"/>
          <p:cNvSpPr>
            <a:spLocks noChangeArrowheads="1"/>
          </p:cNvSpPr>
          <p:nvPr/>
        </p:nvSpPr>
        <p:spPr bwMode="auto">
          <a:xfrm>
            <a:off x="107504" y="2583458"/>
            <a:ext cx="3451671" cy="1969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ru-RU" altLang="ru-RU" sz="2600" b="1" i="1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ru-RU" sz="2400" i="1" dirty="0">
                <a:solidFill>
                  <a:srgbClr val="284C6A"/>
                </a:solidFill>
                <a:latin typeface="+mn-lt"/>
                <a:ea typeface="+mj-ea"/>
                <a:cs typeface="+mj-cs"/>
              </a:rPr>
              <a:t>Всего в </a:t>
            </a:r>
            <a:r>
              <a:rPr lang="ru-RU" altLang="ru-RU" sz="2400" i="1" dirty="0" smtClean="0">
                <a:solidFill>
                  <a:srgbClr val="284C6A"/>
                </a:solidFill>
                <a:latin typeface="+mn-lt"/>
                <a:ea typeface="+mj-ea"/>
                <a:cs typeface="+mj-cs"/>
              </a:rPr>
              <a:t>2020 </a:t>
            </a:r>
            <a:r>
              <a:rPr lang="ru-RU" altLang="ru-RU" sz="2400" i="1" dirty="0">
                <a:solidFill>
                  <a:srgbClr val="284C6A"/>
                </a:solidFill>
                <a:latin typeface="+mn-lt"/>
                <a:ea typeface="+mj-ea"/>
                <a:cs typeface="+mj-cs"/>
              </a:rPr>
              <a:t>году </a:t>
            </a:r>
            <a:r>
              <a:rPr lang="ru-RU" altLang="ru-RU" sz="2400" i="1" dirty="0" smtClean="0">
                <a:solidFill>
                  <a:srgbClr val="284C6A"/>
                </a:solidFill>
                <a:latin typeface="+mn-lt"/>
                <a:ea typeface="+mj-ea"/>
                <a:cs typeface="+mj-cs"/>
              </a:rPr>
              <a:t/>
            </a:r>
            <a:br>
              <a:rPr lang="ru-RU" altLang="ru-RU" sz="2400" i="1" dirty="0" smtClean="0">
                <a:solidFill>
                  <a:srgbClr val="284C6A"/>
                </a:solidFill>
                <a:latin typeface="+mn-lt"/>
                <a:ea typeface="+mj-ea"/>
                <a:cs typeface="+mj-cs"/>
              </a:rPr>
            </a:br>
            <a:r>
              <a:rPr lang="ru-RU" altLang="ru-RU" sz="2400" i="1" dirty="0" smtClean="0">
                <a:solidFill>
                  <a:srgbClr val="284C6A"/>
                </a:solidFill>
                <a:latin typeface="+mn-lt"/>
                <a:ea typeface="+mj-ea"/>
                <a:cs typeface="+mj-cs"/>
              </a:rPr>
              <a:t>во </a:t>
            </a:r>
            <a:r>
              <a:rPr lang="ru-RU" altLang="ru-RU" sz="2400" i="1" dirty="0">
                <a:solidFill>
                  <a:srgbClr val="284C6A"/>
                </a:solidFill>
                <a:latin typeface="+mn-lt"/>
                <a:ea typeface="+mj-ea"/>
                <a:cs typeface="+mj-cs"/>
              </a:rPr>
              <a:t>всех регионах </a:t>
            </a:r>
            <a:r>
              <a:rPr lang="ru-RU" altLang="ru-RU" sz="2400" i="1" dirty="0" smtClean="0">
                <a:solidFill>
                  <a:srgbClr val="284C6A"/>
                </a:solidFill>
                <a:latin typeface="+mn-lt"/>
                <a:ea typeface="+mj-ea"/>
                <a:cs typeface="+mj-cs"/>
              </a:rPr>
              <a:t>области оборудовано </a:t>
            </a:r>
            <a:br>
              <a:rPr lang="ru-RU" altLang="ru-RU" sz="2400" i="1" dirty="0" smtClean="0">
                <a:solidFill>
                  <a:srgbClr val="284C6A"/>
                </a:solidFill>
                <a:latin typeface="+mn-lt"/>
                <a:ea typeface="+mj-ea"/>
                <a:cs typeface="+mj-cs"/>
              </a:rPr>
            </a:br>
            <a:r>
              <a:rPr lang="ru-RU" altLang="ru-RU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rPr>
              <a:t>41</a:t>
            </a:r>
            <a:r>
              <a:rPr lang="ru-RU" altLang="ru-RU" sz="2400" i="1" dirty="0" smtClean="0">
                <a:solidFill>
                  <a:srgbClr val="284C6A"/>
                </a:solidFill>
                <a:latin typeface="+mn-lt"/>
                <a:ea typeface="+mj-ea"/>
                <a:cs typeface="+mj-cs"/>
              </a:rPr>
              <a:t> домовладение</a:t>
            </a:r>
            <a:endParaRPr lang="ru-RU" altLang="ru-RU" sz="2800" dirty="0"/>
          </a:p>
        </p:txBody>
      </p:sp>
      <p:sp>
        <p:nvSpPr>
          <p:cNvPr id="13317" name="Номер слайда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3A90B5B-0E38-4E7B-9FFF-3868D5FF1F52}" type="slidenum">
              <a:rPr lang="ru-RU" altLang="ru-RU"/>
              <a:pPr/>
              <a:t>11</a:t>
            </a:fld>
            <a:endParaRPr lang="ru-RU" alt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395536" y="3143248"/>
          <a:ext cx="4752528" cy="30289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8676" name="Прямоугольник 7"/>
          <p:cNvSpPr>
            <a:spLocks noChangeArrowheads="1"/>
          </p:cNvSpPr>
          <p:nvPr/>
        </p:nvSpPr>
        <p:spPr bwMode="auto">
          <a:xfrm>
            <a:off x="539750" y="142875"/>
            <a:ext cx="8280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284C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rPr>
              <a:t>Сельские сходы, выступления в трудовых коллективах </a:t>
            </a:r>
            <a:r>
              <a:rPr lang="ru-RU" sz="2400" b="1" dirty="0" smtClean="0">
                <a:solidFill>
                  <a:srgbClr val="284C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rPr>
              <a:t/>
            </a:r>
            <a:br>
              <a:rPr lang="ru-RU" sz="2400" b="1" dirty="0" smtClean="0">
                <a:solidFill>
                  <a:srgbClr val="284C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rPr>
            </a:br>
            <a:r>
              <a:rPr lang="ru-RU" sz="2400" b="1" dirty="0" smtClean="0">
                <a:solidFill>
                  <a:srgbClr val="284C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rPr>
              <a:t>и </a:t>
            </a:r>
            <a:r>
              <a:rPr lang="ru-RU" sz="2400" b="1" dirty="0">
                <a:solidFill>
                  <a:srgbClr val="284C6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rPr>
              <a:t>на родительских собраниях</a:t>
            </a:r>
          </a:p>
        </p:txBody>
      </p:sp>
      <p:sp>
        <p:nvSpPr>
          <p:cNvPr id="5125" name="Номер слайда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FE63D8A-DD0B-41A3-8B98-FBBE482F2489}" type="slidenum">
              <a:rPr lang="ru-RU" altLang="ru-RU"/>
              <a:pPr/>
              <a:t>12</a:t>
            </a:fld>
            <a:endParaRPr lang="ru-RU" alt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30" y="1178739"/>
            <a:ext cx="3788146" cy="254999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9" y="1181867"/>
            <a:ext cx="3600400" cy="250696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570" y="3896066"/>
            <a:ext cx="3813406" cy="26983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9" y="3865344"/>
            <a:ext cx="3600400" cy="27003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Номер слайда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EE8A20F-8F69-4CBA-AACB-E6A4D44C8BA3}" type="slidenum">
              <a:rPr lang="ru-RU" altLang="ru-RU"/>
              <a:pPr/>
              <a:t>13</a:t>
            </a:fld>
            <a:endParaRPr lang="ru-RU" altLang="ru-RU"/>
          </a:p>
        </p:txBody>
      </p:sp>
      <p:pic>
        <p:nvPicPr>
          <p:cNvPr id="14341" name="Picture 5" descr="E:\Новая сетевая\Имиджевые\АРТ-объект – «Скамейка спасателей»\IMG_05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16800" y="-13030200"/>
            <a:ext cx="8999537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6" descr="E:\Новая сетевая\Имиджевые\АРТ-объект – «Скамейка спасателей»\IMG_05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16800" y="-13030200"/>
            <a:ext cx="540067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7" descr="E:\Новая сетевая\Имиджевые\АРТ-объект – «Скамейка спасателей»\IMG_053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16800" y="-13030200"/>
            <a:ext cx="3600450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8" descr="E:\Новая сетевая\Имиджевые\АРТ-объект – «Скамейка спасателей»\IMG_053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16800" y="-13030200"/>
            <a:ext cx="5759450" cy="384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0623" y="2112699"/>
            <a:ext cx="4413183" cy="3223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3727994" y="127397"/>
            <a:ext cx="5435600" cy="89255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АРТ-объекты в г. </a:t>
            </a:r>
            <a:r>
              <a:rPr lang="ru-RU" sz="2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Слуцке </a:t>
            </a:r>
            <a:br>
              <a:rPr lang="ru-RU" sz="2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г</a:t>
            </a:r>
            <a:r>
              <a:rPr lang="ru-RU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Жодино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7"/>
          <a:srcRect l="4871"/>
          <a:stretch/>
        </p:blipFill>
        <p:spPr>
          <a:xfrm>
            <a:off x="251520" y="836712"/>
            <a:ext cx="4218909" cy="288786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2892" y="3826404"/>
            <a:ext cx="4237537" cy="282640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Номер слайда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9F669BA-584B-40AE-8648-4E22A97CF4AE}" type="slidenum">
              <a:rPr lang="ru-RU" altLang="ru-RU"/>
              <a:pPr/>
              <a:t>14</a:t>
            </a:fld>
            <a:endParaRPr lang="ru-RU" altLang="ru-RU"/>
          </a:p>
        </p:txBody>
      </p:sp>
      <p:sp>
        <p:nvSpPr>
          <p:cNvPr id="14" name="TextBox 13"/>
          <p:cNvSpPr txBox="1"/>
          <p:nvPr/>
        </p:nvSpPr>
        <p:spPr>
          <a:xfrm>
            <a:off x="2699792" y="0"/>
            <a:ext cx="4177059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Имиджевые</a:t>
            </a:r>
            <a:r>
              <a:rPr lang="ru-RU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объекты</a:t>
            </a:r>
          </a:p>
        </p:txBody>
      </p:sp>
      <p:pic>
        <p:nvPicPr>
          <p:cNvPr id="10" name="Рисунок 9" descr="\\FTPSERVER\ftp\районы\02_ ОТДЕЛЫ МОУ МЧС\Пресс-секретарь\001САЙТ\7 _ИЮЛЬ 2020\06.07\размещено\Пуховичи комната\IMG_574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7989"/>
            <a:ext cx="3921730" cy="27135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G:\Работа\Подтверждающие в МЧС\Июнь\4 Подтверждающие по отчету за 6 месяцев\Имиджевые\Минский район имиджевая площадка ратомский детский сад №2\IMG_20200604_17302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26428"/>
            <a:ext cx="3960440" cy="27567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G:\Работа\Подтверждающие в МЧС\Июнь\4 Подтверждающие по отчету за 6 месяцев\Имиджевые\Узда\Городок\2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5" r="6760"/>
          <a:stretch/>
        </p:blipFill>
        <p:spPr bwMode="auto">
          <a:xfrm>
            <a:off x="340177" y="3609702"/>
            <a:ext cx="3977089" cy="2987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Рисунок 15" descr="\\FTPSERVER\ftp\районы\02_ ОТДЕЛЫ МОУ МЧС\Пропаганда\07 ОТЧЕТЫ\03_ЕЖЕГОДНЫЕ ОТЧЕТЫ\2019\ЦБЖиВО\Сведения по районам\ПБЖ\Остановки\Молодечно\IMG-4281c9f613048a248c7f5c42d5699e6a-V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589884"/>
            <a:ext cx="3960440" cy="29703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4075" y="115888"/>
            <a:ext cx="5616575" cy="4937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Центр безопасности в г. Борисове</a:t>
            </a:r>
          </a:p>
        </p:txBody>
      </p:sp>
      <p:pic>
        <p:nvPicPr>
          <p:cNvPr id="1638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500438"/>
            <a:ext cx="4103688" cy="298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1238" y="3508375"/>
            <a:ext cx="4143375" cy="297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ED3185D-BDD3-4E15-A7AB-749D75D3C4E4}" type="slidenum">
              <a:rPr lang="ru-RU" altLang="ru-RU"/>
              <a:pPr/>
              <a:t>15</a:t>
            </a:fld>
            <a:endParaRPr lang="ru-RU" alt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609599"/>
            <a:ext cx="4103688" cy="274637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1238" y="612872"/>
            <a:ext cx="4143375" cy="274310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339752" y="116632"/>
            <a:ext cx="4357688" cy="492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Граффити на стенах зданий</a:t>
            </a:r>
          </a:p>
        </p:txBody>
      </p:sp>
      <p:sp>
        <p:nvSpPr>
          <p:cNvPr id="18437" name="Номер слайда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B657A80-42C3-474B-8AEA-275FDA7E0606}" type="slidenum">
              <a:rPr lang="ru-RU" altLang="ru-RU"/>
              <a:pPr/>
              <a:t>16</a:t>
            </a:fld>
            <a:endParaRPr lang="ru-RU" altLang="ru-RU"/>
          </a:p>
        </p:txBody>
      </p:sp>
      <p:pic>
        <p:nvPicPr>
          <p:cNvPr id="18438" name="Рисунок 6" descr="E:\Катя\ВАЖНО!\граффити\Красная Слобода\2 0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36"/>
          <a:stretch/>
        </p:blipFill>
        <p:spPr bwMode="auto">
          <a:xfrm>
            <a:off x="6143625" y="981075"/>
            <a:ext cx="2892871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 descr="D:\КАТЯ\ВАЖНО!\граффити\Пр-т Мира\Солигорск, граффити пр.Мира\IMG_8234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30" r="6896"/>
          <a:stretch/>
        </p:blipFill>
        <p:spPr bwMode="auto">
          <a:xfrm>
            <a:off x="107504" y="997074"/>
            <a:ext cx="2881733" cy="5500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D:\КАТЯ\Статьи\статьи\2020\06_июнь\СОлигорск новое ГРАФФИТИ\DSC_0445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47" r="12278"/>
          <a:stretch/>
        </p:blipFill>
        <p:spPr bwMode="auto">
          <a:xfrm>
            <a:off x="3112802" y="997074"/>
            <a:ext cx="2880320" cy="54667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Учебный семинар — презентация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18" tIns="45710" rIns="91418" bIns="4571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18" tIns="45710" rIns="91418" bIns="4571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Учебный семинар — презентация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Учебный семинар — презентация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Учебный семинар — презентация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Учебный семинар — презентация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Учебный семинар — презентация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Учебный семинар — презентация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Учебный семинар — презентация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Метро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  <a:fontScheme name="Классическая">
    <a:majorFont>
      <a:latin typeface="Arial"/>
      <a:ea typeface=""/>
      <a:cs typeface=""/>
      <a:font script="Jpan" typeface="ＭＳ Ｐゴシック"/>
      <a:font script="Hang" typeface="돋움"/>
      <a:font script="Hans" typeface="黑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Times New Roman"/>
      <a:ea typeface=""/>
      <a:cs typeface=""/>
      <a:font script="Jpan" typeface="ＭＳ Ｐ明朝"/>
      <a:font script="Hang" typeface="바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Метро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  <a:fontScheme name="Классическая">
    <a:majorFont>
      <a:latin typeface="Arial"/>
      <a:ea typeface=""/>
      <a:cs typeface=""/>
      <a:font script="Jpan" typeface="ＭＳ Ｐゴシック"/>
      <a:font script="Hang" typeface="돋움"/>
      <a:font script="Hans" typeface="黑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Times New Roman"/>
      <a:ea typeface=""/>
      <a:cs typeface=""/>
      <a:font script="Jpan" typeface="ＭＳ Ｐ明朝"/>
      <a:font script="Hang" typeface="바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Учебный семинар — презентация 2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  <a:fontScheme name="Учебный семинар — презентация">
    <a:majorFont>
      <a:latin typeface="Trebuchet MS"/>
      <a:ea typeface=""/>
      <a:cs typeface=""/>
    </a:majorFont>
    <a:minorFont>
      <a:latin typeface="Trebuchet MS"/>
      <a:ea typeface=""/>
      <a:cs typeface="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9800</TotalTime>
  <Words>608</Words>
  <Application>Microsoft Office PowerPoint</Application>
  <PresentationFormat>Экран (4:3)</PresentationFormat>
  <Paragraphs>309</Paragraphs>
  <Slides>16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Arial Cyr</vt:lpstr>
      <vt:lpstr>Calibri</vt:lpstr>
      <vt:lpstr>Times New Roman</vt:lpstr>
      <vt:lpstr>Trebuchet MS</vt:lpstr>
      <vt:lpstr>Учебный семинар — презентация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Проведены ремонты отопительных печей  в 711 домовладениях (100%), электропроводки  в 596 домовладениях (100%), установлены АПИ  в более чем  4,7 тыс. домовладениях (квартирах) (100%), в 293 домовладениях (квартирах) выполнены работы по установке и объединению АПИ в сеть (либо выводу сигнала на СЗУ) </vt:lpstr>
      <vt:lpstr>Пилотный проект по установке в домовладениях многодетных семей оборудования для обнаружения и оповещения о пожаре  с возможностью передачи сигналов о сработке АПИ посредством сотовой связи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 реализации требований                            Директивы Президента Республики Беларусь от 11 марта 2004 г. № 1                                     «О мерах по укреплению общественной безопасности и дисциплины»</dc:title>
  <dc:creator>Гомола Татьяна</dc:creator>
  <cp:lastModifiedBy>Турок Андрей</cp:lastModifiedBy>
  <cp:revision>1265</cp:revision>
  <cp:lastPrinted>2015-07-31T05:41:34Z</cp:lastPrinted>
  <dcterms:created xsi:type="dcterms:W3CDTF">2014-06-25T09:09:40Z</dcterms:created>
  <dcterms:modified xsi:type="dcterms:W3CDTF">2021-01-20T10:03:22Z</dcterms:modified>
</cp:coreProperties>
</file>