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815" r:id="rId3"/>
    <p:sldId id="801" r:id="rId4"/>
    <p:sldId id="802" r:id="rId5"/>
    <p:sldId id="798" r:id="rId6"/>
    <p:sldId id="816" r:id="rId7"/>
    <p:sldId id="817" r:id="rId8"/>
    <p:sldId id="819" r:id="rId9"/>
    <p:sldId id="820" r:id="rId10"/>
    <p:sldId id="821" r:id="rId11"/>
    <p:sldId id="818" r:id="rId12"/>
    <p:sldId id="822" r:id="rId13"/>
    <p:sldId id="803" r:id="rId14"/>
    <p:sldId id="656" r:id="rId15"/>
    <p:sldId id="640" r:id="rId16"/>
    <p:sldId id="742" r:id="rId17"/>
    <p:sldId id="812" r:id="rId18"/>
  </p:sldIdLst>
  <p:sldSz cx="9144000" cy="6858000" type="screen4x3"/>
  <p:notesSz cx="6888163" cy="100203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40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12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684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56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505"/>
    <a:srgbClr val="3333FF"/>
    <a:srgbClr val="0000CC"/>
    <a:srgbClr val="BD0310"/>
    <a:srgbClr val="0043C8"/>
    <a:srgbClr val="0091C4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1147" autoAdjust="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3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4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5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пожары</a:t>
            </a:r>
          </a:p>
        </c:rich>
      </c:tx>
      <c:layout>
        <c:manualLayout>
          <c:xMode val="edge"/>
          <c:yMode val="edge"/>
          <c:x val="0.38820759063266813"/>
          <c:y val="2.1164315076102693E-2"/>
        </c:manualLayout>
      </c:layout>
    </c:title>
    <c:view3D>
      <c:rotX val="30"/>
      <c:depthPercent val="100"/>
      <c:perspective val="30"/>
    </c:view3D>
    <c:plotArea>
      <c:layout/>
      <c:pie3DChart>
        <c:varyColors val="1"/>
        <c:dLbls/>
      </c:pie3DChart>
    </c:plotArea>
    <c:legend>
      <c:legendPos val="b"/>
      <c:layout/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гибель</a:t>
            </a:r>
          </a:p>
        </c:rich>
      </c:tx>
      <c:layout>
        <c:manualLayout>
          <c:xMode val="edge"/>
          <c:yMode val="edge"/>
          <c:x val="0.3705563065009238"/>
          <c:y val="1.5762855166915064E-2"/>
        </c:manualLayout>
      </c:layout>
    </c:title>
    <c:plotArea>
      <c:layout/>
      <c:pieChart>
        <c:varyColors val="1"/>
        <c:dLbls/>
        <c:firstSliceAng val="0"/>
      </c:pieChart>
    </c:plotArea>
    <c:legend>
      <c:legendPos val="b"/>
      <c:layout/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0.30106541022023042"/>
          <c:y val="3.2210834553440711E-2"/>
        </c:manualLayout>
      </c:layout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title>
    <c:view3D>
      <c:rotX val="40"/>
      <c:rotY val="260"/>
      <c:perspective val="120"/>
    </c:view3D>
    <c:sideWall>
      <c:spPr>
        <a:noFill/>
        <a:ln w="25672">
          <a:noFill/>
        </a:ln>
      </c:spPr>
    </c:sideWall>
    <c:backWall>
      <c:spPr>
        <a:noFill/>
        <a:ln w="25672">
          <a:noFill/>
        </a:ln>
      </c:spPr>
    </c:backWall>
    <c:plotArea>
      <c:layout>
        <c:manualLayout>
          <c:layoutTarget val="inner"/>
          <c:xMode val="edge"/>
          <c:yMode val="edge"/>
          <c:x val="4.9695769127967332E-2"/>
          <c:y val="1.4641288433382143E-2"/>
          <c:w val="0.67638194392970974"/>
          <c:h val="0.983821722138319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Пожары </c:v>
                </c:pt>
              </c:strCache>
            </c:strRef>
          </c:tx>
          <c:dPt>
            <c:idx val="0"/>
            <c:spPr>
              <a:solidFill>
                <a:srgbClr val="FF0505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E32-4CCF-A47D-5695D388EC10}"/>
              </c:ext>
            </c:extLst>
          </c:dPt>
          <c:dPt>
            <c:idx val="1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E32-4CCF-A47D-5695D388EC10}"/>
              </c:ext>
            </c:extLst>
          </c:dPt>
          <c:dPt>
            <c:idx val="2"/>
            <c:extLst xmlns:c16r2="http://schemas.microsoft.com/office/drawing/2015/06/chart">
              <c:ext xmlns:c16="http://schemas.microsoft.com/office/drawing/2014/chart" uri="{C3380CC4-5D6E-409C-BE32-E72D297353CC}">
                <c16:uniqueId val="{00000004-3E32-4CCF-A47D-5695D388EC10}"/>
              </c:ext>
            </c:extLst>
          </c:dPt>
          <c:dLbls>
            <c:dLbl>
              <c:idx val="0"/>
              <c:layout>
                <c:manualLayout>
                  <c:x val="-7.8942297531654729E-2"/>
                  <c:y val="0.10541727672035139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E32-4CCF-A47D-5695D388EC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3074818028680299"/>
                  <c:y val="-0.15812591508052717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E32-4CCF-A47D-5695D388EC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1673669946605184E-2"/>
                  <c:y val="-9.956076134699858E-2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E32-4CCF-A47D-5695D388EC1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67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жилой фонд</c:v>
                </c:pt>
                <c:pt idx="1">
                  <c:v>объекты организаций</c:v>
                </c:pt>
                <c:pt idx="2">
                  <c:v>транспорт граждан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1242</c:v>
                </c:pt>
                <c:pt idx="1">
                  <c:v>153</c:v>
                </c:pt>
                <c:pt idx="2">
                  <c:v>117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E32-4CCF-A47D-5695D388EC10}"/>
            </c:ext>
          </c:extLst>
        </c:ser>
        <c:dLbls/>
      </c:pie3DChart>
    </c:plotArea>
    <c:legend>
      <c:legendPos val="b"/>
      <c:layout>
        <c:manualLayout>
          <c:xMode val="edge"/>
          <c:yMode val="edge"/>
          <c:x val="0"/>
          <c:y val="0.68278069194498581"/>
          <c:w val="0.93477528639892604"/>
          <c:h val="0.22351506208136876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</c:chart>
  <c:txPr>
    <a:bodyPr/>
    <a:lstStyle/>
    <a:p>
      <a:pPr>
        <a:defRPr sz="1819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dirty="0" smtClean="0"/>
              <a:t>Гибель</a:t>
            </a:r>
            <a:endParaRPr lang="ru-RU" dirty="0"/>
          </a:p>
        </c:rich>
      </c:tx>
      <c:layout>
        <c:manualLayout>
          <c:xMode val="edge"/>
          <c:yMode val="edge"/>
          <c:x val="0.30106541022023042"/>
          <c:y val="3.2210834553440711E-2"/>
        </c:manualLayout>
      </c:layout>
    </c:title>
    <c:view3D>
      <c:rotX val="40"/>
      <c:rotY val="260"/>
      <c:perspective val="120"/>
    </c:view3D>
    <c:sideWall>
      <c:spPr>
        <a:noFill/>
        <a:ln w="25672">
          <a:noFill/>
        </a:ln>
      </c:spPr>
    </c:sideWall>
    <c:backWall>
      <c:spPr>
        <a:noFill/>
        <a:ln w="25672">
          <a:noFill/>
        </a:ln>
      </c:spPr>
    </c:backWall>
    <c:plotArea>
      <c:layout>
        <c:manualLayout>
          <c:layoutTarget val="inner"/>
          <c:xMode val="edge"/>
          <c:yMode val="edge"/>
          <c:x val="4.9695769127967332E-2"/>
          <c:y val="1.4641288433382142E-2"/>
          <c:w val="0.67638194392970974"/>
          <c:h val="0.983821722138319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Гибель</c:v>
                </c:pt>
              </c:strCache>
            </c:strRef>
          </c:tx>
          <c:dPt>
            <c:idx val="0"/>
            <c:spPr>
              <a:solidFill>
                <a:srgbClr val="FF0505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03-4F9D-998E-8DCC9B68073F}"/>
              </c:ext>
            </c:extLst>
          </c:dPt>
          <c:dPt>
            <c:idx val="1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203-4F9D-998E-8DCC9B68073F}"/>
              </c:ext>
            </c:extLst>
          </c:dPt>
          <c:dPt>
            <c:idx val="2"/>
            <c:extLst xmlns:c16r2="http://schemas.microsoft.com/office/drawing/2015/06/chart">
              <c:ext xmlns:c16="http://schemas.microsoft.com/office/drawing/2014/chart" uri="{C3380CC4-5D6E-409C-BE32-E72D297353CC}">
                <c16:uniqueId val="{00000004-B203-4F9D-998E-8DCC9B68073F}"/>
              </c:ext>
            </c:extLst>
          </c:dPt>
          <c:dLbls>
            <c:dLbl>
              <c:idx val="0"/>
              <c:layout>
                <c:manualLayout>
                  <c:x val="-0.16178231879959468"/>
                  <c:y val="6.4421669106881421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203-4F9D-998E-8DCC9B6807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881787545491581E-2"/>
                  <c:y val="-6.1493411420204987E-2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203-4F9D-998E-8DCC9B6807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047737120117968E-2"/>
                  <c:y val="-0.10834553440702782"/>
                </c:manualLayout>
              </c:layout>
              <c:dLblPos val="bestFi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203-4F9D-998E-8DCC9B68073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67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2"/>
                <c:pt idx="0">
                  <c:v>жилой фонд</c:v>
                </c:pt>
                <c:pt idx="1">
                  <c:v>объекты организаций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128</c:v>
                </c:pt>
                <c:pt idx="1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203-4F9D-998E-8DCC9B68073F}"/>
            </c:ext>
          </c:extLst>
        </c:ser>
        <c:dLbls/>
      </c:pie3DChart>
    </c:plotArea>
    <c:legend>
      <c:legendPos val="b"/>
      <c:layout>
        <c:manualLayout>
          <c:xMode val="edge"/>
          <c:yMode val="edge"/>
          <c:x val="0"/>
          <c:y val="0.6827806919449857"/>
          <c:w val="0.93477528639892604"/>
          <c:h val="0.22351506208136873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</c:chart>
  <c:txPr>
    <a:bodyPr/>
    <a:lstStyle/>
    <a:p>
      <a:pPr>
        <a:defRPr sz="1819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7750415526417411"/>
          <c:y val="0.10235649112601268"/>
          <c:w val="0.51183346283855335"/>
          <c:h val="0.55716492905628656"/>
        </c:manualLayout>
      </c:layout>
      <c:bar3D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008000"/>
              </a:solidFill>
            </a:ln>
            <a:effectLst/>
            <a:sp3d>
              <a:contourClr>
                <a:srgbClr val="008000"/>
              </a:contourClr>
            </a:sp3d>
          </c:spPr>
          <c:dPt>
            <c:idx val="1"/>
            <c:extLst xmlns:c16r2="http://schemas.microsoft.com/office/drawing/2015/06/chart">
              <c:ext xmlns:c16="http://schemas.microsoft.com/office/drawing/2014/chart" uri="{C3380CC4-5D6E-409C-BE32-E72D297353CC}">
                <c16:uniqueId val="{00000001-D329-41F6-8AE3-53CEE02FCF7B}"/>
              </c:ext>
            </c:extLst>
          </c:dPt>
          <c:dLbls>
            <c:dLbl>
              <c:idx val="0"/>
              <c:layout>
                <c:manualLayout>
                  <c:x val="0.17791436518196418"/>
                  <c:y val="-5.1275824598201122E-4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329-41F6-8AE3-53CEE02FCF7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0826598167766335"/>
                  <c:y val="-6.7625847579503885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329-41F6-8AE3-53CEE02FCF7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3925188455920626"/>
                  <c:y val="1.5685872480038054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329-41F6-8AE3-53CEE02FCF7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6404535253988789E-2"/>
                  <c:y val="-5.6452792608107094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D329-41F6-8AE3-53CEE02FCF7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неосторожное обращение с огнем</c:v>
                </c:pt>
                <c:pt idx="1">
                  <c:v>нарушение правил устройства и эксплуатации электрооборудования</c:v>
                </c:pt>
                <c:pt idx="2">
                  <c:v>нарушение правил устройства и эксплуатации печей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429</c:v>
                </c:pt>
                <c:pt idx="1">
                  <c:v>321</c:v>
                </c:pt>
                <c:pt idx="2">
                  <c:v>311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329-41F6-8AE3-53CEE02FCF7B}"/>
            </c:ext>
          </c:extLst>
        </c:ser>
        <c:dLbls/>
        <c:shape val="box"/>
        <c:axId val="132781952"/>
        <c:axId val="132783488"/>
        <c:axId val="0"/>
      </c:bar3DChart>
      <c:catAx>
        <c:axId val="13278195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783488"/>
        <c:crosses val="autoZero"/>
        <c:auto val="1"/>
        <c:lblAlgn val="r"/>
        <c:lblOffset val="100"/>
      </c:catAx>
      <c:valAx>
        <c:axId val="132783488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32781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9810236220472565"/>
          <c:y val="9.3750000000000482E-3"/>
          <c:w val="0.45710597112860984"/>
          <c:h val="0.71953223425196688"/>
        </c:manualLayout>
      </c:layout>
      <c:bar3D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002060"/>
              </a:solidFill>
            </a:ln>
            <a:effectLst/>
            <a:sp3d>
              <a:contourClr>
                <a:srgbClr val="002060"/>
              </a:contourClr>
            </a:sp3d>
          </c:spPr>
          <c:dLbls>
            <c:dLbl>
              <c:idx val="0"/>
              <c:layout>
                <c:manualLayout>
                  <c:x val="0.23262714316818203"/>
                  <c:y val="-2.0440268800596934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F0E-42F1-8E9C-3613D1AF618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3149744101378293E-2"/>
                  <c:y val="-2.7326273335004109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F0E-42F1-8E9C-3613D1AF618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5803372845807657E-2"/>
                  <c:y val="-2.5506215868094231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F0E-42F1-8E9C-3613D1AF618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неосторожное обращение с огнем</c:v>
                </c:pt>
                <c:pt idx="1">
                  <c:v>нарушение правил устройства и эксплуатации печного отопления</c:v>
                </c:pt>
                <c:pt idx="2">
                  <c:v>нарушение правил устройства и эксплуатации электрооборудования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83</c:v>
                </c:pt>
                <c:pt idx="1">
                  <c:v>11</c:v>
                </c:pt>
                <c:pt idx="2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F0E-42F1-8E9C-3613D1AF618C}"/>
            </c:ext>
          </c:extLst>
        </c:ser>
        <c:dLbls/>
        <c:shape val="box"/>
        <c:axId val="150287488"/>
        <c:axId val="150289024"/>
        <c:axId val="0"/>
      </c:bar3DChart>
      <c:catAx>
        <c:axId val="15028748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289024"/>
        <c:crosses val="autoZero"/>
        <c:auto val="1"/>
        <c:lblAlgn val="ctr"/>
        <c:lblOffset val="100"/>
      </c:catAx>
      <c:valAx>
        <c:axId val="150289024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15028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Погибшие от пожаров граждане</c:v>
                </c:pt>
              </c:strCache>
            </c:strRef>
          </c:tx>
          <c:dPt>
            <c:idx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E6F-423F-9A8E-B619970DBBD0}"/>
              </c:ext>
            </c:extLst>
          </c:dPt>
          <c:dPt>
            <c:idx val="1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E6F-423F-9A8E-B619970DBBD0}"/>
              </c:ext>
            </c:extLst>
          </c:dPt>
          <c:dPt>
            <c:idx val="2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E6F-423F-9A8E-B619970DBBD0}"/>
              </c:ext>
            </c:extLst>
          </c:dPt>
          <c:dPt>
            <c:idx val="3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E6F-423F-9A8E-B619970DBBD0}"/>
              </c:ext>
            </c:extLst>
          </c:dPt>
          <c:dPt>
            <c:idx val="4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Лист1!$A$2:$A$7</c:f>
              <c:strCache>
                <c:ptCount val="6"/>
                <c:pt idx="0">
                  <c:v>неработающие пенсионеры</c:v>
                </c:pt>
                <c:pt idx="1">
                  <c:v>неработающие граждане трудоспособного возраста</c:v>
                </c:pt>
                <c:pt idx="2">
                  <c:v>работающие граждане</c:v>
                </c:pt>
                <c:pt idx="3">
                  <c:v>работающие пенисонеры</c:v>
                </c:pt>
                <c:pt idx="4">
                  <c:v>Дети школьного возраста</c:v>
                </c:pt>
                <c:pt idx="5">
                  <c:v>Дети дошкольного возраста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40</c:v>
                </c:pt>
                <c:pt idx="1">
                  <c:v>58</c:v>
                </c:pt>
                <c:pt idx="2">
                  <c:v>28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84C-4517-8E6E-9A65BA40708F}"/>
            </c:ext>
          </c:extLst>
        </c:ser>
        <c:dLbls/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Погибшие от пожаров граждане</c:v>
                </c:pt>
              </c:strCache>
            </c:strRef>
          </c:tx>
          <c:dPt>
            <c:idx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E6F-423F-9A8E-B619970DBBD0}"/>
              </c:ext>
            </c:extLst>
          </c:dPt>
          <c:dPt>
            <c:idx val="1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E6F-423F-9A8E-B619970DBBD0}"/>
              </c:ext>
            </c:extLst>
          </c:dPt>
          <c:dPt>
            <c:idx val="2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E6F-423F-9A8E-B619970DBBD0}"/>
              </c:ext>
            </c:extLst>
          </c:dPt>
          <c:dPt>
            <c:idx val="3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E6F-423F-9A8E-B619970DBBD0}"/>
              </c:ext>
            </c:extLst>
          </c:dPt>
          <c:dPt>
            <c:idx val="4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609-4ADE-B666-681F0164245E}"/>
              </c:ext>
            </c:extLst>
          </c:dPt>
          <c:dPt>
            <c:idx val="5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609-4ADE-B666-681F0164245E}"/>
              </c:ext>
            </c:extLst>
          </c:dPt>
          <c:dPt>
            <c:idx val="6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609-4ADE-B666-681F016424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высшее образование</c:v>
                </c:pt>
                <c:pt idx="1">
                  <c:v>среднее образование</c:v>
                </c:pt>
                <c:pt idx="2">
                  <c:v>средне-специальное образование</c:v>
                </c:pt>
                <c:pt idx="3">
                  <c:v>профессионально-техническое образование</c:v>
                </c:pt>
                <c:pt idx="4">
                  <c:v>базовое образование</c:v>
                </c:pt>
                <c:pt idx="5">
                  <c:v>начальное образование</c:v>
                </c:pt>
                <c:pt idx="6">
                  <c:v>образование не получали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</c:v>
                </c:pt>
                <c:pt idx="1">
                  <c:v>79</c:v>
                </c:pt>
                <c:pt idx="2">
                  <c:v>33</c:v>
                </c:pt>
                <c:pt idx="3">
                  <c:v>1</c:v>
                </c:pt>
                <c:pt idx="4">
                  <c:v>9</c:v>
                </c:pt>
                <c:pt idx="5">
                  <c:v>3</c:v>
                </c:pt>
                <c:pt idx="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84C-4517-8E6E-9A65BA40708F}"/>
            </c:ext>
          </c:extLst>
        </c:ser>
        <c:dLbls/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3047" tIns="46524" rIns="93047" bIns="46524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3047" tIns="46524" rIns="93047" bIns="46524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F9FF23D-96F6-4494-A972-486DF62D77AA}" type="datetimeFigureOut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47" tIns="46524" rIns="93047" bIns="46524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3047" tIns="46524" rIns="93047" bIns="46524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3047" tIns="46524" rIns="93047" bIns="46524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wrap="square" lIns="93047" tIns="46524" rIns="93047" bIns="46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B2DC1AE-10D2-4CCA-AAC1-6F57CED5EE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92885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40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4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56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65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23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75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30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CF9022-43B0-4CA2-A298-477B5B5E2D26}" type="slidenum">
              <a:rPr lang="ru-RU" altLang="ru-RU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18700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567E6F-AA14-47FC-BDF3-36FEF09EEF18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75826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87514E-AA46-4390-A84C-17CA2870C33A}" type="slidenum">
              <a:rPr lang="ru-RU" altLang="ru-RU"/>
              <a:pPr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10666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87514E-AA46-4390-A84C-17CA2870C33A}" type="slidenum">
              <a:rPr lang="ru-RU" altLang="ru-RU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44783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7700" y="1447805"/>
            <a:ext cx="7848600" cy="129381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048005"/>
            <a:ext cx="8077200" cy="635000"/>
          </a:xfrm>
        </p:spPr>
        <p:txBody>
          <a:bodyPr/>
          <a:lstStyle>
            <a:lvl1pPr marL="0" indent="0" algn="ctr">
              <a:buFontTx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fld id="{2B7DD07C-D24C-4678-92B0-7C192122E45E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latin typeface="Trebuchet MS" panose="020B0603020202020204" pitchFamily="34" charset="0"/>
              </a:defRPr>
            </a:lvl1pPr>
          </a:lstStyle>
          <a:p>
            <a:fld id="{85DFA9E0-AFC7-434F-A4B0-6BE3C94479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9386462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09957-1576-4AD1-8959-53224D9CAD0F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138B68-4A36-4CDC-962C-AA3DE834BD0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4663002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85805"/>
            <a:ext cx="20193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20" y="685805"/>
            <a:ext cx="5907087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074EB-637D-435E-ADCD-67E96EE3C9F2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0057AB-1BD3-4A6F-8AE0-ED55B3A914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2458320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905000"/>
            <a:ext cx="3962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0419" y="1905003"/>
            <a:ext cx="3963987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0419" y="4229103"/>
            <a:ext cx="3963987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058FB-94BD-453D-8CBF-957950AD15F5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FC2F9C-9556-40DA-8DEE-A064F1C24B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733941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5618" y="1905000"/>
            <a:ext cx="8078787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52A4B-21E7-4740-AECF-367FCA6A8549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5F607-86A6-45B4-81F4-57878AB181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6164130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5618" y="685805"/>
            <a:ext cx="8078787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F8ED5-2933-4930-93FD-2F9144EA9814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4096E-FB36-4D31-90A7-F1ECB0DC26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83190841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5618" y="1905000"/>
            <a:ext cx="8078787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82143-DE58-446C-B37C-F7D8C96B39D4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650BD6-73B9-44DB-908F-C654ECD83C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1001015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04354-EAEE-4A11-A1E5-A1CEDB9381C5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0B85FE-68AB-4517-ADFA-9D4839610F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437711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4" indent="0">
              <a:buNone/>
              <a:defRPr sz="1800"/>
            </a:lvl2pPr>
            <a:lvl3pPr marL="914110" indent="0">
              <a:buNone/>
              <a:defRPr sz="1600"/>
            </a:lvl3pPr>
            <a:lvl4pPr marL="1371162" indent="0">
              <a:buNone/>
              <a:defRPr sz="1400"/>
            </a:lvl4pPr>
            <a:lvl5pPr marL="1828215" indent="0">
              <a:buNone/>
              <a:defRPr sz="1400"/>
            </a:lvl5pPr>
            <a:lvl6pPr marL="2285265" indent="0">
              <a:buNone/>
              <a:defRPr sz="1400"/>
            </a:lvl6pPr>
            <a:lvl7pPr marL="2742323" indent="0">
              <a:buNone/>
              <a:defRPr sz="1400"/>
            </a:lvl7pPr>
            <a:lvl8pPr marL="3199375" indent="0">
              <a:buNone/>
              <a:defRPr sz="1400"/>
            </a:lvl8pPr>
            <a:lvl9pPr marL="365643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B969A-3FF4-4943-A964-6652DDD9FAE3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85B1D-FE1F-4F81-82FA-D214B9AC29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0507485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905000"/>
            <a:ext cx="39624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0419" y="1905000"/>
            <a:ext cx="3963987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DC51B-060B-4B2A-B9FE-26DDD8103FE5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96AF3-682A-48A8-BF73-E852EDA5C8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7385595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8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4" indent="0">
              <a:buNone/>
              <a:defRPr sz="2000" b="1"/>
            </a:lvl2pPr>
            <a:lvl3pPr marL="914110" indent="0">
              <a:buNone/>
              <a:defRPr sz="1800" b="1"/>
            </a:lvl3pPr>
            <a:lvl4pPr marL="1371162" indent="0">
              <a:buNone/>
              <a:defRPr sz="1600" b="1"/>
            </a:lvl4pPr>
            <a:lvl5pPr marL="1828215" indent="0">
              <a:buNone/>
              <a:defRPr sz="1600" b="1"/>
            </a:lvl5pPr>
            <a:lvl6pPr marL="2285265" indent="0">
              <a:buNone/>
              <a:defRPr sz="1600" b="1"/>
            </a:lvl6pPr>
            <a:lvl7pPr marL="2742323" indent="0">
              <a:buNone/>
              <a:defRPr sz="1600" b="1"/>
            </a:lvl7pPr>
            <a:lvl8pPr marL="3199375" indent="0">
              <a:buNone/>
              <a:defRPr sz="1600" b="1"/>
            </a:lvl8pPr>
            <a:lvl9pPr marL="365643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8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535118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4" indent="0">
              <a:buNone/>
              <a:defRPr sz="2000" b="1"/>
            </a:lvl2pPr>
            <a:lvl3pPr marL="914110" indent="0">
              <a:buNone/>
              <a:defRPr sz="1800" b="1"/>
            </a:lvl3pPr>
            <a:lvl4pPr marL="1371162" indent="0">
              <a:buNone/>
              <a:defRPr sz="1600" b="1"/>
            </a:lvl4pPr>
            <a:lvl5pPr marL="1828215" indent="0">
              <a:buNone/>
              <a:defRPr sz="1600" b="1"/>
            </a:lvl5pPr>
            <a:lvl6pPr marL="2285265" indent="0">
              <a:buNone/>
              <a:defRPr sz="1600" b="1"/>
            </a:lvl6pPr>
            <a:lvl7pPr marL="2742323" indent="0">
              <a:buNone/>
              <a:defRPr sz="1600" b="1"/>
            </a:lvl7pPr>
            <a:lvl8pPr marL="3199375" indent="0">
              <a:buNone/>
              <a:defRPr sz="1600" b="1"/>
            </a:lvl8pPr>
            <a:lvl9pPr marL="365643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217488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5FD03-061B-4891-A01F-D608B75CFD34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B93B38-7DB2-48CB-B2C3-B938201EC7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781943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DAD01-2294-4539-A302-71D7F8ABEB07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201200-0A5E-4BF1-A89F-5CB9A6401F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897099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83729-219B-43C0-B340-C8429E0DECC1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52B5C1-29A2-4EFD-8A65-9EADEC83F1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1881181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4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9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9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4" indent="0">
              <a:buNone/>
              <a:defRPr sz="1200"/>
            </a:lvl2pPr>
            <a:lvl3pPr marL="914110" indent="0">
              <a:buNone/>
              <a:defRPr sz="1000"/>
            </a:lvl3pPr>
            <a:lvl4pPr marL="1371162" indent="0">
              <a:buNone/>
              <a:defRPr sz="900"/>
            </a:lvl4pPr>
            <a:lvl5pPr marL="1828215" indent="0">
              <a:buNone/>
              <a:defRPr sz="900"/>
            </a:lvl5pPr>
            <a:lvl6pPr marL="2285265" indent="0">
              <a:buNone/>
              <a:defRPr sz="900"/>
            </a:lvl6pPr>
            <a:lvl7pPr marL="2742323" indent="0">
              <a:buNone/>
              <a:defRPr sz="900"/>
            </a:lvl7pPr>
            <a:lvl8pPr marL="3199375" indent="0">
              <a:buNone/>
              <a:defRPr sz="900"/>
            </a:lvl8pPr>
            <a:lvl9pPr marL="365643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7C73F-A764-40F6-9C2A-969FDBA2B9C9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4BCE6A-E7C8-4103-B851-DD82E58099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22169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8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4" indent="0">
              <a:buNone/>
              <a:defRPr sz="2800"/>
            </a:lvl2pPr>
            <a:lvl3pPr marL="914110" indent="0">
              <a:buNone/>
              <a:defRPr sz="2400"/>
            </a:lvl3pPr>
            <a:lvl4pPr marL="1371162" indent="0">
              <a:buNone/>
              <a:defRPr sz="2000"/>
            </a:lvl4pPr>
            <a:lvl5pPr marL="1828215" indent="0">
              <a:buNone/>
              <a:defRPr sz="2000"/>
            </a:lvl5pPr>
            <a:lvl6pPr marL="2285265" indent="0">
              <a:buNone/>
              <a:defRPr sz="2000"/>
            </a:lvl6pPr>
            <a:lvl7pPr marL="2742323" indent="0">
              <a:buNone/>
              <a:defRPr sz="2000"/>
            </a:lvl7pPr>
            <a:lvl8pPr marL="3199375" indent="0">
              <a:buNone/>
              <a:defRPr sz="2000"/>
            </a:lvl8pPr>
            <a:lvl9pPr marL="365643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54" indent="0">
              <a:buNone/>
              <a:defRPr sz="1200"/>
            </a:lvl2pPr>
            <a:lvl3pPr marL="914110" indent="0">
              <a:buNone/>
              <a:defRPr sz="1000"/>
            </a:lvl3pPr>
            <a:lvl4pPr marL="1371162" indent="0">
              <a:buNone/>
              <a:defRPr sz="900"/>
            </a:lvl4pPr>
            <a:lvl5pPr marL="1828215" indent="0">
              <a:buNone/>
              <a:defRPr sz="900"/>
            </a:lvl5pPr>
            <a:lvl6pPr marL="2285265" indent="0">
              <a:buNone/>
              <a:defRPr sz="900"/>
            </a:lvl6pPr>
            <a:lvl7pPr marL="2742323" indent="0">
              <a:buNone/>
              <a:defRPr sz="900"/>
            </a:lvl7pPr>
            <a:lvl8pPr marL="3199375" indent="0">
              <a:buNone/>
              <a:defRPr sz="900"/>
            </a:lvl8pPr>
            <a:lvl9pPr marL="365643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26847-0BA1-4170-A6A4-CC6289BF08D4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B133D5-FD66-4360-818A-2BE868E9F7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2807603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905000"/>
            <a:ext cx="807878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Текст второго уровня</a:t>
            </a:r>
          </a:p>
          <a:p>
            <a:pPr lvl="2"/>
            <a:r>
              <a:rPr lang="ru-RU" altLang="ru-RU" smtClean="0"/>
              <a:t>Текст третьего уровня</a:t>
            </a:r>
          </a:p>
          <a:p>
            <a:pPr lvl="3"/>
            <a:r>
              <a:rPr lang="ru-RU" altLang="ru-RU" smtClean="0"/>
              <a:t> Текст четвертого уровня</a:t>
            </a:r>
          </a:p>
          <a:p>
            <a:pPr lvl="4"/>
            <a:r>
              <a:rPr lang="ru-RU" altLang="ru-RU" smtClean="0"/>
              <a:t>Текст пятого уровня</a:t>
            </a:r>
          </a:p>
          <a:p>
            <a:pPr lvl="1"/>
            <a:endParaRPr lang="ru-RU" altLang="ru-RU" smtClean="0"/>
          </a:p>
          <a:p>
            <a:pPr lvl="2"/>
            <a:endParaRPr lang="ru-RU" alt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685800"/>
            <a:ext cx="80787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34" tIns="45667" rIns="91334" bIns="4566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Arial" charset="0"/>
              </a:defRPr>
            </a:lvl1pPr>
          </a:lstStyle>
          <a:p>
            <a:pPr>
              <a:defRPr/>
            </a:pPr>
            <a:fld id="{94C66BA8-13FE-49EE-A0F6-93B961760104}" type="datetime1">
              <a:rPr lang="ru-RU"/>
              <a:pPr>
                <a:defRPr/>
              </a:pPr>
              <a:t>18.01.2022</a:t>
            </a:fld>
            <a:endParaRPr lang="ru-RU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b="1"/>
            </a:lvl1pPr>
          </a:lstStyle>
          <a:p>
            <a:fld id="{9CB635AF-C651-4273-B038-209CA924972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42" r:id="rId1"/>
    <p:sldLayoutId id="2147486828" r:id="rId2"/>
    <p:sldLayoutId id="2147486829" r:id="rId3"/>
    <p:sldLayoutId id="2147486830" r:id="rId4"/>
    <p:sldLayoutId id="2147486831" r:id="rId5"/>
    <p:sldLayoutId id="2147486832" r:id="rId6"/>
    <p:sldLayoutId id="2147486833" r:id="rId7"/>
    <p:sldLayoutId id="2147486834" r:id="rId8"/>
    <p:sldLayoutId id="2147486835" r:id="rId9"/>
    <p:sldLayoutId id="2147486836" r:id="rId10"/>
    <p:sldLayoutId id="2147486837" r:id="rId11"/>
    <p:sldLayoutId id="2147486838" r:id="rId12"/>
    <p:sldLayoutId id="2147486839" r:id="rId13"/>
    <p:sldLayoutId id="2147486840" r:id="rId14"/>
    <p:sldLayoutId id="2147486841" r:id="rId15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5pPr>
      <a:lvl6pPr marL="457054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6pPr>
      <a:lvl7pPr marL="91411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7pPr>
      <a:lvl8pPr marL="1371162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8pPr>
      <a:lvl9pPr marL="1828215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9pPr>
    </p:titleStyle>
    <p:bodyStyle>
      <a:lvl1pPr marL="341313" indent="-341313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3200">
          <a:solidFill>
            <a:srgbClr val="284C6A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Trebuchet MS" panose="020B0603020202020204" pitchFamily="34" charset="0"/>
        <a:buChar char="−"/>
        <a:defRPr sz="2800">
          <a:solidFill>
            <a:schemeClr val="tx1"/>
          </a:solidFill>
          <a:latin typeface="+mn-lt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Trebuchet MS" panose="020B0603020202020204" pitchFamily="34" charset="0"/>
        <a:buChar char="−"/>
        <a:defRPr sz="2000">
          <a:solidFill>
            <a:schemeClr val="tx1"/>
          </a:solidFill>
          <a:latin typeface="+mn-lt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3795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0850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7902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4956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4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2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6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3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7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D:\новая сетевая\Эмблема МОУ МЧС в пнг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75" y="214313"/>
            <a:ext cx="3286125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395287" y="3501008"/>
            <a:ext cx="8496300" cy="135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58" tIns="45680" rIns="91358" bIns="45680">
            <a:spAutoFit/>
          </a:bodyPr>
          <a:lstStyle/>
          <a:p>
            <a:pPr algn="ctr" eaLnBrk="1" hangingPunct="1">
              <a:defRPr/>
            </a:pPr>
            <a:r>
              <a:rPr lang="ru-RU" altLang="ru-RU" sz="28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Обеспечение пожарной безопасности </a:t>
            </a:r>
            <a:br>
              <a:rPr lang="ru-RU" altLang="ru-RU" sz="28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 зимний отопительный период</a:t>
            </a:r>
            <a:endParaRPr lang="ru-RU" altLang="ru-RU" sz="2800" b="1" dirty="0">
              <a:solidFill>
                <a:srgbClr val="284C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2600" b="1" dirty="0">
              <a:solidFill>
                <a:srgbClr val="284C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22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F4E304-C613-485C-B59D-2D99F827E49E}" type="slidenum">
              <a:rPr lang="ru-RU" altLang="ru-RU">
                <a:latin typeface="Trebuchet MS" panose="020B0603020202020204" pitchFamily="34" charset="0"/>
              </a:rPr>
              <a:pPr/>
              <a:t>1</a:t>
            </a:fld>
            <a:endParaRPr lang="ru-RU" altLang="ru-RU">
              <a:latin typeface="Trebuchet MS" panose="020B0603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10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16631"/>
            <a:ext cx="4728294" cy="2951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60648"/>
            <a:ext cx="3744416" cy="2807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068082"/>
            <a:ext cx="5282952" cy="3521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5864" y="3068082"/>
            <a:ext cx="2846924" cy="3521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720759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11</a:t>
            </a:fld>
            <a:endParaRPr lang="ru-RU" altLang="ru-RU"/>
          </a:p>
        </p:txBody>
      </p:sp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algn="just"/>
            <a:r>
              <a:rPr lang="ru-RU" sz="2400" dirty="0"/>
              <a:t>Требования к эксплуатации теплогенерирующих аппаратов и отопительных приборов, печей изложены в «Правилах пожарной безопасности для жилых домов, строений и сооружений, расположенных на придомовой территории, садовых домиков, хозяйственных строений и сооружений, расположенных на земельном участке, предоставленным для ведения коллективного садоводства, дач, хозяйственных строений и сооружений, расположенных на земельном участке, предоставленном для дачного строительства», утвержденных постановлением Министерства по чрезвычайным ситуациям Республики Беларусь от 25.03.2020 № 13.</a:t>
            </a:r>
          </a:p>
        </p:txBody>
      </p:sp>
    </p:spTree>
    <p:extLst>
      <p:ext uri="{BB962C8B-B14F-4D97-AF65-F5344CB8AC3E}">
        <p14:creationId xmlns:p14="http://schemas.microsoft.com/office/powerpoint/2010/main" xmlns="" val="17642986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ACCDAF-3D0D-4493-8AC9-34723C07FD1C}" type="slidenum">
              <a:rPr lang="ru-RU" altLang="ru-RU"/>
              <a:pPr/>
              <a:t>12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188640"/>
            <a:ext cx="3977707" cy="2653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4530" y="188640"/>
            <a:ext cx="3637296" cy="242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996952"/>
            <a:ext cx="517810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920798" y="3403436"/>
            <a:ext cx="4330725" cy="2436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27575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813" y="142875"/>
            <a:ext cx="648017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Пожарно-профилактическая</a:t>
            </a: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работа</a:t>
            </a:r>
          </a:p>
        </p:txBody>
      </p:sp>
      <p:sp>
        <p:nvSpPr>
          <p:cNvPr id="8195" name="Rectangle 1"/>
          <p:cNvSpPr>
            <a:spLocks noChangeArrowheads="1"/>
          </p:cNvSpPr>
          <p:nvPr/>
        </p:nvSpPr>
        <p:spPr bwMode="auto">
          <a:xfrm rot="10800000" flipV="1">
            <a:off x="323528" y="796062"/>
            <a:ext cx="864393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7675" algn="just">
              <a:defRPr/>
            </a:pP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Органами и подразделениями по чрезвычайным ситуациям проведены </a:t>
            </a: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смотры противопожарного состояния более </a:t>
            </a:r>
            <a:b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200,6 </a:t>
            </a:r>
            <a:r>
              <a:rPr lang="ru-RU" sz="24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тыс. </a:t>
            </a: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домовладений (квартир) </a:t>
            </a: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граждан.</a:t>
            </a: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 </a:t>
            </a:r>
            <a:endParaRPr lang="ru-RU" sz="2400" dirty="0" smtClean="0">
              <a:solidFill>
                <a:srgbClr val="284C6A"/>
              </a:solidFill>
              <a:latin typeface="+mn-lt"/>
              <a:ea typeface="+mj-ea"/>
              <a:cs typeface="+mj-cs"/>
            </a:endParaRPr>
          </a:p>
          <a:p>
            <a:pPr indent="447675" algn="just">
              <a:defRPr/>
            </a:pP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Смотровыми комиссиями, в состав которых включены представители всех заинтересованных субъектов профилактики, проведены обследования более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421,1 тыс. </a:t>
            </a: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домовладений (квартир) граждан, а также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30,7 тыс. </a:t>
            </a: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садовых домиков.</a:t>
            </a:r>
          </a:p>
          <a:p>
            <a:pPr indent="447675" algn="just">
              <a:defRPr/>
            </a:pP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В рамках проводимых профилактических мероприятий отдельное внимание уделено противопожарному состоянию домовладений и квартир граждан, нуждающихся </a:t>
            </a:r>
            <a:b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</a:b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в дополнительной социальной защите (одинокие, одиноко проживающие престарелые граждане, инвалиды, ветераны </a:t>
            </a:r>
            <a:b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</a:b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и участники ВОВ, многодетные семьи, семьи, в которых дети признаны находящимися в социально опасном положении).</a:t>
            </a:r>
          </a:p>
        </p:txBody>
      </p:sp>
      <p:sp>
        <p:nvSpPr>
          <p:cNvPr id="1024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ACCDAF-3D0D-4493-8AC9-34723C07FD1C}" type="slidenum">
              <a:rPr lang="ru-RU" altLang="ru-RU"/>
              <a:pPr/>
              <a:t>13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Прямоугольник 6"/>
          <p:cNvSpPr>
            <a:spLocks noChangeArrowheads="1"/>
          </p:cNvSpPr>
          <p:nvPr/>
        </p:nvSpPr>
        <p:spPr bwMode="auto">
          <a:xfrm>
            <a:off x="251520" y="91250"/>
            <a:ext cx="8208912" cy="89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58" tIns="45680" rIns="91358" bIns="4568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деятельность </a:t>
            </a:r>
            <a:b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жилом секторе</a:t>
            </a:r>
          </a:p>
        </p:txBody>
      </p:sp>
      <p:sp>
        <p:nvSpPr>
          <p:cNvPr id="11273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B892829-A151-4BB1-93FB-C89046F4F183}" type="slidenum">
              <a:rPr lang="ru-RU" altLang="ru-RU"/>
              <a:pPr/>
              <a:t>14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130105"/>
            <a:ext cx="3816424" cy="2545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1130105"/>
            <a:ext cx="3824461" cy="2550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3812534"/>
            <a:ext cx="3879133" cy="2902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3823795"/>
            <a:ext cx="3779912" cy="2834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07300" cy="5214937"/>
          </a:xfrm>
        </p:spPr>
        <p:txBody>
          <a:bodyPr/>
          <a:lstStyle/>
          <a:p>
            <a:pPr indent="447675" algn="just">
              <a:defRPr/>
            </a:pPr>
            <a:r>
              <a:rPr lang="ru-RU" sz="3000" dirty="0" smtClean="0">
                <a:latin typeface="+mn-lt"/>
              </a:rPr>
              <a:t>Проведены ремонты отопительных печей </a:t>
            </a:r>
            <a:br>
              <a:rPr lang="ru-RU" sz="3000" dirty="0" smtClean="0">
                <a:latin typeface="+mn-lt"/>
              </a:rPr>
            </a:br>
            <a:r>
              <a:rPr lang="ru-RU" sz="3000" dirty="0" smtClean="0">
                <a:latin typeface="+mn-lt"/>
              </a:rPr>
              <a:t>в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695</a:t>
            </a:r>
            <a:r>
              <a:rPr lang="ru-RU" sz="3000" dirty="0" smtClean="0">
                <a:latin typeface="+mn-lt"/>
              </a:rPr>
              <a:t> домовладениях (100%), электропроводки </a:t>
            </a:r>
            <a:br>
              <a:rPr lang="ru-RU" sz="3000" dirty="0" smtClean="0">
                <a:latin typeface="+mn-lt"/>
              </a:rPr>
            </a:br>
            <a:r>
              <a:rPr lang="ru-RU" sz="3000" dirty="0" smtClean="0">
                <a:latin typeface="+mn-lt"/>
              </a:rPr>
              <a:t>в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470</a:t>
            </a:r>
            <a:r>
              <a:rPr lang="ru-RU" sz="3000" dirty="0" smtClean="0">
                <a:latin typeface="+mn-lt"/>
              </a:rPr>
              <a:t> домовладениях (100%), установлены АПИ </a:t>
            </a:r>
            <a:br>
              <a:rPr lang="ru-RU" sz="3000" dirty="0" smtClean="0">
                <a:latin typeface="+mn-lt"/>
              </a:rPr>
            </a:br>
            <a:r>
              <a:rPr lang="ru-RU" sz="3000" dirty="0" smtClean="0">
                <a:latin typeface="+mn-lt"/>
              </a:rPr>
              <a:t>в более </a:t>
            </a:r>
            <a:r>
              <a:rPr lang="ru-RU" sz="3000" dirty="0">
                <a:latin typeface="+mn-lt"/>
              </a:rPr>
              <a:t>чем  </a:t>
            </a:r>
            <a:r>
              <a:rPr lang="ru-RU" sz="3000" b="1" dirty="0">
                <a:solidFill>
                  <a:srgbClr val="FF0000"/>
                </a:solidFill>
                <a:latin typeface="+mn-lt"/>
              </a:rPr>
              <a:t>5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,7 тыс.</a:t>
            </a:r>
            <a:r>
              <a:rPr lang="ru-RU" sz="30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000" dirty="0" smtClean="0">
                <a:latin typeface="+mn-lt"/>
              </a:rPr>
              <a:t>домовладениях (квартирах) (100%), в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294</a:t>
            </a:r>
            <a:r>
              <a:rPr lang="ru-RU" sz="3000" dirty="0" smtClean="0">
                <a:latin typeface="+mn-lt"/>
              </a:rPr>
              <a:t> домовладениях (квартирах) выполнены работы по установке и объединению АПИ в сеть (либо выводу сигнала на СЗУ)</a:t>
            </a:r>
            <a:r>
              <a:rPr lang="ru-RU" sz="3200" b="1" dirty="0" smtClean="0">
                <a:latin typeface="+mn-lt"/>
              </a:rPr>
              <a:t> </a:t>
            </a:r>
            <a:endParaRPr lang="ru-RU" sz="3200" dirty="0">
              <a:latin typeface="+mn-lt"/>
            </a:endParaRPr>
          </a:p>
        </p:txBody>
      </p:sp>
      <p:sp>
        <p:nvSpPr>
          <p:cNvPr id="12291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CE1FEC-2963-4DAB-91A2-0C000423443F}" type="slidenum">
              <a:rPr lang="ru-RU" altLang="ru-RU"/>
              <a:pPr/>
              <a:t>15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Прямоугольник 7"/>
          <p:cNvSpPr>
            <a:spLocks noChangeArrowheads="1"/>
          </p:cNvSpPr>
          <p:nvPr/>
        </p:nvSpPr>
        <p:spPr bwMode="auto">
          <a:xfrm>
            <a:off x="539750" y="142875"/>
            <a:ext cx="828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Сельские сходы, выступления в трудовых коллективах </a:t>
            </a:r>
            <a: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/>
            </a:r>
            <a:b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</a:br>
            <a: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и </a:t>
            </a: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на родительских собраниях</a:t>
            </a:r>
          </a:p>
        </p:txBody>
      </p:sp>
      <p:sp>
        <p:nvSpPr>
          <p:cNvPr id="5125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E63D8A-DD0B-41A3-8B98-FBBE482F2489}" type="slidenum">
              <a:rPr lang="ru-RU" altLang="ru-RU"/>
              <a:pPr/>
              <a:t>16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973872"/>
            <a:ext cx="4464496" cy="297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973871"/>
            <a:ext cx="4469471" cy="2977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6560" y="3951656"/>
            <a:ext cx="4259030" cy="2837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951656"/>
            <a:ext cx="4325920" cy="2885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48197"/>
            <a:ext cx="619234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безопасности 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Минской области</a:t>
            </a:r>
            <a:endParaRPr 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1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D3185D-BDD3-4E15-A7AB-749D75D3C4E4}" type="slidenum">
              <a:rPr lang="ru-RU" altLang="ru-RU"/>
              <a:pPr/>
              <a:t>17</a:t>
            </a:fld>
            <a:endParaRPr lang="ru-RU" alt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8511" y="4330849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4332699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113" y="3702629"/>
            <a:ext cx="2193708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4674207" y="46179"/>
            <a:ext cx="3584367" cy="4779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65991" y="279830"/>
            <a:ext cx="2785427" cy="3713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xmlns="" val="295971051"/>
              </p:ext>
            </p:extLst>
          </p:nvPr>
        </p:nvGraphicFramePr>
        <p:xfrm>
          <a:off x="5220073" y="1124744"/>
          <a:ext cx="3672407" cy="44644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5245">
                  <a:extLst>
                    <a:ext uri="{9D8B030D-6E8A-4147-A177-3AD203B41FA5}">
                      <a16:colId xmlns="" xmlns:a16="http://schemas.microsoft.com/office/drawing/2014/main" val="1109095669"/>
                    </a:ext>
                  </a:extLst>
                </a:gridCol>
                <a:gridCol w="714982">
                  <a:extLst>
                    <a:ext uri="{9D8B030D-6E8A-4147-A177-3AD203B41FA5}">
                      <a16:colId xmlns="" xmlns:a16="http://schemas.microsoft.com/office/drawing/2014/main" val="3660606976"/>
                    </a:ext>
                  </a:extLst>
                </a:gridCol>
                <a:gridCol w="311992">
                  <a:extLst>
                    <a:ext uri="{9D8B030D-6E8A-4147-A177-3AD203B41FA5}">
                      <a16:colId xmlns="" xmlns:a16="http://schemas.microsoft.com/office/drawing/2014/main" val="1652410013"/>
                    </a:ext>
                  </a:extLst>
                </a:gridCol>
                <a:gridCol w="282743">
                  <a:extLst>
                    <a:ext uri="{9D8B030D-6E8A-4147-A177-3AD203B41FA5}">
                      <a16:colId xmlns="" xmlns:a16="http://schemas.microsoft.com/office/drawing/2014/main" val="3049379823"/>
                    </a:ext>
                  </a:extLst>
                </a:gridCol>
                <a:gridCol w="519987">
                  <a:extLst>
                    <a:ext uri="{9D8B030D-6E8A-4147-A177-3AD203B41FA5}">
                      <a16:colId xmlns="" xmlns:a16="http://schemas.microsoft.com/office/drawing/2014/main" val="1921511711"/>
                    </a:ext>
                  </a:extLst>
                </a:gridCol>
                <a:gridCol w="282743">
                  <a:extLst>
                    <a:ext uri="{9D8B030D-6E8A-4147-A177-3AD203B41FA5}">
                      <a16:colId xmlns="" xmlns:a16="http://schemas.microsoft.com/office/drawing/2014/main" val="2538612479"/>
                    </a:ext>
                  </a:extLst>
                </a:gridCol>
                <a:gridCol w="311992">
                  <a:extLst>
                    <a:ext uri="{9D8B030D-6E8A-4147-A177-3AD203B41FA5}">
                      <a16:colId xmlns="" xmlns:a16="http://schemas.microsoft.com/office/drawing/2014/main" val="3250203514"/>
                    </a:ext>
                  </a:extLst>
                </a:gridCol>
                <a:gridCol w="282743">
                  <a:extLst>
                    <a:ext uri="{9D8B030D-6E8A-4147-A177-3AD203B41FA5}">
                      <a16:colId xmlns="" xmlns:a16="http://schemas.microsoft.com/office/drawing/2014/main" val="3201337000"/>
                    </a:ext>
                  </a:extLst>
                </a:gridCol>
                <a:gridCol w="282743">
                  <a:extLst>
                    <a:ext uri="{9D8B030D-6E8A-4147-A177-3AD203B41FA5}">
                      <a16:colId xmlns="" xmlns:a16="http://schemas.microsoft.com/office/drawing/2014/main" val="2189586418"/>
                    </a:ext>
                  </a:extLst>
                </a:gridCol>
                <a:gridCol w="497237">
                  <a:extLst>
                    <a:ext uri="{9D8B030D-6E8A-4147-A177-3AD203B41FA5}">
                      <a16:colId xmlns="" xmlns:a16="http://schemas.microsoft.com/office/drawing/2014/main" val="2587498371"/>
                    </a:ext>
                  </a:extLst>
                </a:gridCol>
              </a:tblGrid>
              <a:tr h="40586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№ пп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Список районов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Количество пожаров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 к прошлому году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vert="vert27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Погибло людей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% к прошлому году</a:t>
                      </a:r>
                      <a:endParaRPr lang="ru-RU" sz="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vert="vert270" anchor="ctr"/>
                </a:tc>
                <a:extLst>
                  <a:ext uri="{0D108BD9-81ED-4DB2-BD59-A6C34878D82A}">
                    <a16:rowId xmlns="" xmlns:a16="http://schemas.microsoft.com/office/drawing/2014/main" val="88086577"/>
                  </a:ext>
                </a:extLst>
              </a:tr>
              <a:tr h="396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Всего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из них детей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23081607"/>
                  </a:ext>
                </a:extLst>
              </a:tr>
              <a:tr h="1739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2020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2019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2020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2019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2020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2019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63200360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Березинский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27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51,90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50,00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505770540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Борисовский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133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135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-1,50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2,1 р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227056438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Вилейский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47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53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-11,30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623608764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Воложинский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-16,40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 р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207594052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Дзержинский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94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42,40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 dirty="0">
                          <a:effectLst/>
                        </a:rPr>
                        <a:t>2,2 р</a:t>
                      </a:r>
                      <a:endParaRPr lang="ru-RU" sz="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78609857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Клецкий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-30,60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-50,00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802685803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Копыльский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29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-27,50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75,00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708005481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Крупский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-10,00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25,00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88607873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Логойский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69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6,20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-50,00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32568672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Любанский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71,40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 р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183386491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Минский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237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231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2,60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19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 dirty="0">
                          <a:effectLst/>
                        </a:rPr>
                        <a:t>-5,00</a:t>
                      </a:r>
                      <a:endParaRPr lang="ru-RU" sz="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393403417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Молодечненский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110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84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31,00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16,70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720997235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13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Мядельский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29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58,60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-33,30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037366070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Несвижский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29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-14,70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 dirty="0">
                          <a:effectLst/>
                        </a:rPr>
                        <a:t>2,3 р</a:t>
                      </a:r>
                      <a:endParaRPr lang="ru-RU" sz="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795333421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Пуховичский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95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109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-12,80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-14,30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050975546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Слуцкий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-15,60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446790441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17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Смолевичский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92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91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1,10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122842116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18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Солигорский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80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82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-2,40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2,3 р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115739070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19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Стародорожский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24,00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33,30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561036112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Столбцовский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63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69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-8,70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546163076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Узденский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33,30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-25,00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283765785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22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Червенский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56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42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33,30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479124683"/>
                  </a:ext>
                </a:extLst>
              </a:tr>
              <a:tr h="1449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23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г. Жодино</a:t>
                      </a:r>
                      <a:endParaRPr lang="ru-RU" sz="7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9,10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104073228"/>
                  </a:ext>
                </a:extLst>
              </a:tr>
              <a:tr h="154615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24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ИТОГО: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1506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1445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4,20</a:t>
                      </a:r>
                      <a:endParaRPr lang="ru-RU" sz="8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148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>
                          <a:effectLst/>
                        </a:rPr>
                        <a:t>119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 dirty="0">
                          <a:effectLst/>
                        </a:rPr>
                        <a:t>24,40</a:t>
                      </a:r>
                      <a:endParaRPr lang="ru-RU" sz="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875503912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2</a:t>
            </a:fld>
            <a:endParaRPr lang="ru-RU" alt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116632"/>
            <a:ext cx="8208912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32329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00907824"/>
              </p:ext>
            </p:extLst>
          </p:nvPr>
        </p:nvGraphicFramePr>
        <p:xfrm>
          <a:off x="-180528" y="1700808"/>
          <a:ext cx="576064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>
            <a:graphicFrameLocks/>
          </p:cNvGraphicFramePr>
          <p:nvPr/>
        </p:nvGraphicFramePr>
        <p:xfrm>
          <a:off x="4644008" y="980728"/>
          <a:ext cx="3888432" cy="4028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54" name="Прямоугольник 14"/>
          <p:cNvSpPr>
            <a:spLocks noChangeArrowheads="1"/>
          </p:cNvSpPr>
          <p:nvPr/>
        </p:nvSpPr>
        <p:spPr bwMode="auto">
          <a:xfrm>
            <a:off x="539552" y="26035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77,6% </a:t>
            </a:r>
            <a:r>
              <a:rPr lang="ru-RU" alt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пожаров и </a:t>
            </a:r>
            <a:r>
              <a:rPr lang="ru-RU" altLang="ru-RU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98,4% </a:t>
            </a:r>
            <a:r>
              <a:rPr lang="ru-RU" alt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погибших - в жилом секторе </a:t>
            </a:r>
            <a:endParaRPr lang="ru-RU" altLang="ru-RU" sz="2600" b="1" dirty="0">
              <a:solidFill>
                <a:srgbClr val="FF0000"/>
              </a:solidFill>
            </a:endParaRPr>
          </a:p>
        </p:txBody>
      </p:sp>
      <p:sp>
        <p:nvSpPr>
          <p:cNvPr id="205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36FB15-BEA7-46EB-866D-2A3F4351D7D9}" type="slidenum">
              <a:rPr lang="ru-RU" altLang="ru-RU"/>
              <a:pPr/>
              <a:t>3</a:t>
            </a:fld>
            <a:endParaRPr lang="ru-RU" altLang="ru-RU"/>
          </a:p>
        </p:txBody>
      </p:sp>
      <p:graphicFrame>
        <p:nvGraphicFramePr>
          <p:cNvPr id="4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57112151"/>
              </p:ext>
            </p:extLst>
          </p:nvPr>
        </p:nvGraphicFramePr>
        <p:xfrm>
          <a:off x="0" y="2636912"/>
          <a:ext cx="5148064" cy="4337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56938634"/>
              </p:ext>
            </p:extLst>
          </p:nvPr>
        </p:nvGraphicFramePr>
        <p:xfrm>
          <a:off x="4283968" y="754396"/>
          <a:ext cx="4752528" cy="4337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88" y="142875"/>
            <a:ext cx="728662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 причины  </a:t>
            </a:r>
            <a:r>
              <a:rPr lang="ru-RU" alt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пожаров</a:t>
            </a:r>
            <a:endParaRPr lang="ru-RU" alt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81847164"/>
              </p:ext>
            </p:extLst>
          </p:nvPr>
        </p:nvGraphicFramePr>
        <p:xfrm>
          <a:off x="-33883" y="757237"/>
          <a:ext cx="8934450" cy="5872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6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AD64ACA-E70D-471E-8761-1F06D59B75F1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88" y="142875"/>
            <a:ext cx="728662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 </a:t>
            </a: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причины</a:t>
            </a: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гибели людей от пожаров</a:t>
            </a:r>
            <a:endParaRPr lang="ru-RU" alt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33386063"/>
              </p:ext>
            </p:extLst>
          </p:nvPr>
        </p:nvGraphicFramePr>
        <p:xfrm>
          <a:off x="-396552" y="980728"/>
          <a:ext cx="9070975" cy="4289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0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FA6CD7-C779-4AC5-B7FE-9BE643A863AA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xmlns="" val="3115949826"/>
              </p:ext>
            </p:extLst>
          </p:nvPr>
        </p:nvGraphicFramePr>
        <p:xfrm>
          <a:off x="455613" y="685800"/>
          <a:ext cx="8078787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1317577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xmlns="" val="1128362927"/>
              </p:ext>
            </p:extLst>
          </p:nvPr>
        </p:nvGraphicFramePr>
        <p:xfrm>
          <a:off x="455613" y="685800"/>
          <a:ext cx="8078787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6839467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8</a:t>
            </a:fld>
            <a:endParaRPr lang="ru-RU" alt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16631"/>
            <a:ext cx="3384376" cy="3101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116631"/>
            <a:ext cx="4242048" cy="3181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218394"/>
            <a:ext cx="4185815" cy="3135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299420"/>
            <a:ext cx="3984444" cy="2988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3601041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4096E-FB36-4D31-90A7-F1ECB0DC265B}" type="slidenum">
              <a:rPr lang="ru-RU" altLang="ru-RU" smtClean="0"/>
              <a:pPr/>
              <a:t>9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836712"/>
            <a:ext cx="7706077" cy="5304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0001232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Учебный семинар — презентаци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Учебный семинар — презентация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ый семинар — презентация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Классическая">
    <a:majorFont>
      <a:latin typeface="Arial"/>
      <a:ea typeface=""/>
      <a:cs typeface=""/>
      <a:font script="Jpan" typeface="ＭＳ Ｐゴシック"/>
      <a:font script="Hang" typeface="돋움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Times New Roman"/>
      <a:ea typeface=""/>
      <a:cs typeface=""/>
      <a:font script="Jpan" typeface="ＭＳ Ｐ明朝"/>
      <a:font script="Hang" typeface="바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Классическая">
    <a:majorFont>
      <a:latin typeface="Arial"/>
      <a:ea typeface=""/>
      <a:cs typeface=""/>
      <a:font script="Jpan" typeface="ＭＳ Ｐゴシック"/>
      <a:font script="Hang" typeface="돋움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Times New Roman"/>
      <a:ea typeface=""/>
      <a:cs typeface=""/>
      <a:font script="Jpan" typeface="ＭＳ Ｐ明朝"/>
      <a:font script="Hang" typeface="바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9903</TotalTime>
  <Words>412</Words>
  <Application>Microsoft Office PowerPoint</Application>
  <PresentationFormat>Экран (4:3)</PresentationFormat>
  <Paragraphs>306</Paragraphs>
  <Slides>17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Учебный семинар — презентация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Проведены ремонты отопительных печей  в 695 домовладениях (100%), электропроводки  в 470 домовладениях (100%), установлены АПИ  в более чем  5,7 тыс. домовладениях (квартирах) (100%), в 294 домовладениях (квартирах) выполнены работы по установке и объединению АПИ в сеть (либо выводу сигнала на СЗУ) </vt:lpstr>
      <vt:lpstr>Слайд 16</vt:lpstr>
      <vt:lpstr>Слайд 17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реализации требований                            Директивы Президента Республики Беларусь от 11 марта 2004 г. № 1                                     «О мерах по укреплению общественной безопасности и дисциплины»</dc:title>
  <dc:creator>Гомола Татьяна</dc:creator>
  <cp:lastModifiedBy>SenojatskiyAN</cp:lastModifiedBy>
  <cp:revision>1283</cp:revision>
  <cp:lastPrinted>2015-07-31T05:41:34Z</cp:lastPrinted>
  <dcterms:created xsi:type="dcterms:W3CDTF">2014-06-25T09:09:40Z</dcterms:created>
  <dcterms:modified xsi:type="dcterms:W3CDTF">2022-01-18T09:25:21Z</dcterms:modified>
</cp:coreProperties>
</file>