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56" r:id="rId3"/>
    <p:sldId id="264" r:id="rId4"/>
    <p:sldId id="266" r:id="rId5"/>
    <p:sldId id="258" r:id="rId6"/>
    <p:sldId id="259" r:id="rId7"/>
    <p:sldId id="260" r:id="rId8"/>
    <p:sldId id="261" r:id="rId9"/>
    <p:sldId id="269" r:id="rId10"/>
    <p:sldId id="268" r:id="rId11"/>
    <p:sldId id="262" r:id="rId12"/>
    <p:sldId id="267" r:id="rId13"/>
  </p:sldIdLst>
  <p:sldSz cx="12192000" cy="6858000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5E5E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99878" autoAdjust="0"/>
  </p:normalViewPr>
  <p:slideViewPr>
    <p:cSldViewPr snapToGrid="0">
      <p:cViewPr>
        <p:scale>
          <a:sx n="75" d="100"/>
          <a:sy n="75" d="100"/>
        </p:scale>
        <p:origin x="-198" y="-762"/>
      </p:cViewPr>
      <p:guideLst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Droplets-HD-Title-R1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2509213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2"/>
            <a:ext cx="8689976" cy="1371599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4D56A-19AC-4DBF-89E4-150C7F19E357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E3E94-4653-451D-A989-1E67BCB3B1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Droplets-HD-Content-R1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2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7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8088D-1814-450D-A243-C647D1BF956F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A9E28-5339-4A3B-99E6-7090598773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Droplets-HD-Content-R1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342724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78A67-DDF6-407D-9279-3A4C31B8BE5A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32656-46A1-46E3-908C-FFD62362C5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Droplets-HD-Content-R1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12"/>
          <p:cNvSpPr txBox="1"/>
          <p:nvPr/>
        </p:nvSpPr>
        <p:spPr>
          <a:xfrm>
            <a:off x="1001713" y="754064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“</a:t>
            </a:r>
          </a:p>
        </p:txBody>
      </p:sp>
      <p:sp>
        <p:nvSpPr>
          <p:cNvPr id="7" name="TextBox 13"/>
          <p:cNvSpPr txBox="1"/>
          <p:nvPr/>
        </p:nvSpPr>
        <p:spPr>
          <a:xfrm>
            <a:off x="10556875" y="2994026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6" y="3610034"/>
            <a:ext cx="8752299" cy="594787"/>
          </a:xfrm>
        </p:spPr>
        <p:txBody>
          <a:bodyPr anchor="t"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DE42B-34F1-44A8-B77A-1456775D0175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1772C-CCC7-4190-8559-EEF9167896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Droplets-HD-Content-R1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6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35152-05B4-42AA-83C6-25D8E0B15C99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F59FE-6242-4E17-BDCE-C9F3D8D99C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4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91" y="2367094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50" y="2943355"/>
            <a:ext cx="3303351" cy="2847845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4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B1D21-6465-4B6C-A833-AA87616FFF62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E1D13-33A9-4563-A53F-8D0B21EBFB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5" descr="Droplets-HD-Content-R1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3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6" y="4204821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6" y="2367094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6" y="4781083"/>
            <a:ext cx="3296409" cy="1010118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1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4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1"/>
            <a:ext cx="3303352" cy="1010119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300" y="4204821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4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5" y="4781079"/>
            <a:ext cx="3305053" cy="1010120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7CF98-846E-4461-B0EE-49AF49AB975F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17DFC-3099-4DAC-B28F-B1C51F0B48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Droplets-HD-Content-R1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4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DB072-D322-47C2-BB97-5669EADF8738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DEBBE-6EFD-45AB-857E-5FE37266A5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Droplets-HD-Content-R1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3"/>
            <a:ext cx="2553326" cy="5181598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3"/>
            <a:ext cx="7658724" cy="518159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524D9-BFDC-48C9-AB28-210BED250B4D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716F6-A1E4-4100-8C13-D2B76FBD22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roplets-HD-Content-R1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3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CA591-5468-45AE-AEF8-29F0266A77BA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A28C7-80A4-4701-9278-C5ED4A0929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Droplets-HD-Content-R1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4"/>
            <a:ext cx="10351752" cy="2736819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8"/>
            <a:ext cx="10351752" cy="1368183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74608-30FC-4CDC-9B60-AE0273981724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3FD44-716C-49B6-AD34-AD60785F26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Droplets-HD-Content-R1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3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3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891E-3C87-4A50-9DF8-A1596357ECB3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6F0BC-E318-414B-A602-F8E601FCE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4" descr="Droplets-HD-Content-R1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3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5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3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2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CD3D1-038F-4C1F-ACEF-8742BC664622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2B803-DC03-4B5F-82A6-6AD4CDF5D0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Droplets-HD-Content-R1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6EDED-50F8-43A6-8736-3A1778813131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B818E-AD0C-4113-ACB5-F65548DF03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roplets-HD-Content-R1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9A556-2C36-43E5-A851-A2EB254EAE22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85787-B81E-4161-A89D-39F54253F4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Droplets-HD-Content-R1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2"/>
            <a:ext cx="3935688" cy="2023251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3" y="609602"/>
            <a:ext cx="6200163" cy="51815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6" y="2632853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AF72A-5D31-4E8F-AA25-BAD2B6F4DD16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CFE08-3103-4F5E-BB6E-20AD7CB709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Droplets-HD-Content-R1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6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4118F-B67B-4718-9472-C4C5A8BC9C24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4E518-69DD-4EAE-BECE-08A3C8A480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3"/>
            <a:ext cx="10363200" cy="3424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8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2F0B1780-7C26-4FA7-9897-A49EB3AFBD50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2" y="5883275"/>
            <a:ext cx="66722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5" y="5883275"/>
            <a:ext cx="7635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77749048-89D8-48E0-B197-F5669E0BC9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36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9pPr>
    </p:titleStyle>
    <p:bodyStyle>
      <a:lvl1pPr marL="228600" indent="-228600" algn="l" rtl="0" fontAlgn="base">
        <a:lnSpc>
          <a:spcPct val="120000"/>
        </a:lnSpc>
        <a:spcBef>
          <a:spcPts val="1000"/>
        </a:spcBef>
        <a:spcAft>
          <a:spcPct val="0"/>
        </a:spcAft>
        <a:buClr>
          <a:schemeClr val="tx1"/>
        </a:buClr>
        <a:buFont typeface="Arial" charset="0"/>
        <a:buChar char="•"/>
        <a:defRPr sz="2000" kern="1200" cap="all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•"/>
        <a:defRPr kern="1200" cap="all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•"/>
        <a:defRPr sz="1600" kern="1200" cap="all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•"/>
        <a:defRPr sz="1400" kern="1200" cap="all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•"/>
        <a:defRPr sz="1400" kern="1200" cap="all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.pn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Admin\&#1056;&#1072;&#1073;&#1086;&#1095;&#1080;&#1081;%20&#1089;&#1090;&#1086;&#1083;\&#171;&#1042;&#1083;&#1072;&#1089;&#1090;&#1077;&#1083;&#1080;&#1085;%20&#1089;&#1077;&#1083;&#1072;&#187;.%20&#1052;&#1080;&#1085;&#1089;&#1082;&#1080;&#1081;%20&#1088;&#1072;&#1081;&#1086;&#1085;%20&#1086;&#1090;&#1084;&#1077;&#1095;&#1072;&#1077;&#1090;%2085-&#1083;&#1077;&#1090;&#1080;&#1077;.avi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2300" y="3149600"/>
            <a:ext cx="10807700" cy="26416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dirty="0" smtClean="0"/>
              <a:t>	</a:t>
            </a:r>
            <a:r>
              <a:rPr lang="ru-RU" sz="3600" b="1" dirty="0" smtClean="0">
                <a:solidFill>
                  <a:srgbClr val="0000FF"/>
                </a:solidFill>
                <a:latin typeface="Arial Black" pitchFamily="34" charset="0"/>
                <a:cs typeface="Times New Roman" pitchFamily="18" charset="0"/>
              </a:rPr>
              <a:t>Республиканское </a:t>
            </a:r>
            <a:r>
              <a:rPr lang="ru-RU" sz="3600" b="1" dirty="0" smtClean="0">
                <a:solidFill>
                  <a:srgbClr val="0000FF"/>
                </a:solidFill>
                <a:latin typeface="Arial Black" pitchFamily="34" charset="0"/>
                <a:cs typeface="Times New Roman" pitchFamily="18" charset="0"/>
              </a:rPr>
              <a:t>государственно-общественное </a:t>
            </a:r>
            <a:r>
              <a:rPr lang="ru-RU" sz="3600" b="1" dirty="0" smtClean="0">
                <a:solidFill>
                  <a:srgbClr val="0000FF"/>
                </a:solidFill>
                <a:latin typeface="Arial Black" pitchFamily="34" charset="0"/>
                <a:cs typeface="Times New Roman" pitchFamily="18" charset="0"/>
              </a:rPr>
              <a:t>объединение </a:t>
            </a:r>
            <a:br>
              <a:rPr lang="ru-RU" sz="3600" b="1" dirty="0" smtClean="0">
                <a:solidFill>
                  <a:srgbClr val="0000FF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00FF"/>
                </a:solidFill>
                <a:latin typeface="Arial Black" pitchFamily="34" charset="0"/>
                <a:cs typeface="Times New Roman" pitchFamily="18" charset="0"/>
              </a:rPr>
              <a:t>«Добровольное общество </a:t>
            </a:r>
            <a:r>
              <a:rPr lang="ru-RU" sz="3600" b="1" dirty="0" smtClean="0">
                <a:solidFill>
                  <a:srgbClr val="0000FF"/>
                </a:solidFill>
                <a:latin typeface="Arial Black" pitchFamily="34" charset="0"/>
                <a:cs typeface="Times New Roman" pitchFamily="18" charset="0"/>
              </a:rPr>
              <a:t>содействия </a:t>
            </a:r>
            <a:r>
              <a:rPr lang="ru-RU" sz="3600" b="1" dirty="0" smtClean="0">
                <a:solidFill>
                  <a:srgbClr val="0000FF"/>
                </a:solidFill>
                <a:latin typeface="Arial Black" pitchFamily="34" charset="0"/>
                <a:cs typeface="Times New Roman" pitchFamily="18" charset="0"/>
              </a:rPr>
              <a:t>армии, авиации и флоту </a:t>
            </a:r>
            <a:r>
              <a:rPr lang="ru-RU" sz="3600" b="1" dirty="0" smtClean="0">
                <a:solidFill>
                  <a:srgbClr val="0000FF"/>
                </a:solidFill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00FF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00FF"/>
                </a:solidFill>
                <a:latin typeface="Arial Black" pitchFamily="34" charset="0"/>
                <a:cs typeface="Times New Roman" pitchFamily="18" charset="0"/>
              </a:rPr>
              <a:t>республики </a:t>
            </a:r>
            <a:r>
              <a:rPr lang="ru-RU" sz="3600" b="1" dirty="0" err="1" smtClean="0">
                <a:solidFill>
                  <a:srgbClr val="0000FF"/>
                </a:solidFill>
                <a:latin typeface="Arial Black" pitchFamily="34" charset="0"/>
                <a:cs typeface="Times New Roman" pitchFamily="18" charset="0"/>
              </a:rPr>
              <a:t>беларусь</a:t>
            </a:r>
            <a:r>
              <a:rPr lang="ru-RU" sz="3600" b="1" dirty="0" smtClean="0">
                <a:solidFill>
                  <a:srgbClr val="0000FF"/>
                </a:solidFill>
                <a:latin typeface="Arial Black" pitchFamily="34" charset="0"/>
                <a:cs typeface="Times New Roman" pitchFamily="18" charset="0"/>
              </a:rPr>
              <a:t>»</a:t>
            </a:r>
            <a:endParaRPr lang="ru-RU" sz="3600" b="1" dirty="0">
              <a:solidFill>
                <a:srgbClr val="0000FF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5" name="Рисунок 4" descr="k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412750"/>
            <a:ext cx="2082800" cy="2624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44489"/>
            <a:ext cx="10363200" cy="15954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Спортивно-технический комплекс «Боровая»</a:t>
            </a:r>
            <a:r>
              <a:rPr lang="en-US" b="1" dirty="0" smtClean="0">
                <a:solidFill>
                  <a:srgbClr val="00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b="1" dirty="0" smtClean="0">
                <a:solidFill>
                  <a:srgbClr val="00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(СТК «Боровая»)</a:t>
            </a:r>
            <a:endParaRPr lang="ru-RU" b="1" dirty="0">
              <a:solidFill>
                <a:srgbClr val="0000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0482" name="Picture 3" descr="IMG_21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1525" y="1960564"/>
            <a:ext cx="2470150" cy="164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lightbox-img" descr="http://www.ruscdosaaf.by/images/sauna_billiard/gallery_billiard/b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252" y="1960564"/>
            <a:ext cx="2468563" cy="164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lightbox-img" descr="http://www.ruscdosaaf.by/images/sauna_billiard/gallery_sauna/sauna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252" y="3752851"/>
            <a:ext cx="24685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6" descr="Диагностика, мойк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11525" y="3752852"/>
            <a:ext cx="247015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Rectangle 3"/>
          <p:cNvSpPr>
            <a:spLocks noChangeArrowheads="1"/>
          </p:cNvSpPr>
          <p:nvPr/>
        </p:nvSpPr>
        <p:spPr bwMode="auto">
          <a:xfrm>
            <a:off x="6135690" y="1939925"/>
            <a:ext cx="5468937" cy="3219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ru-RU" sz="1400" b="1" i="1" dirty="0">
                <a:latin typeface="Segoe UI" pitchFamily="34" charset="0"/>
                <a:ea typeface="Calibri" pitchFamily="34" charset="0"/>
                <a:cs typeface="Segoe UI" pitchFamily="34" charset="0"/>
              </a:rPr>
              <a:t>Комплекс находится на трассе «Колодищи-Заславль», между деревней </a:t>
            </a:r>
            <a:r>
              <a:rPr lang="ru-RU" sz="1400" b="1" i="1" dirty="0" err="1">
                <a:latin typeface="Segoe UI" pitchFamily="34" charset="0"/>
                <a:ea typeface="Calibri" pitchFamily="34" charset="0"/>
                <a:cs typeface="Segoe UI" pitchFamily="34" charset="0"/>
              </a:rPr>
              <a:t>Валерьяново</a:t>
            </a:r>
            <a:r>
              <a:rPr lang="ru-RU" sz="1400" b="1" i="1" dirty="0">
                <a:latin typeface="Segoe UI" pitchFamily="34" charset="0"/>
                <a:ea typeface="Calibri" pitchFamily="34" charset="0"/>
                <a:cs typeface="Segoe UI" pitchFamily="34" charset="0"/>
              </a:rPr>
              <a:t> и строительным рынком в Уручье.</a:t>
            </a:r>
          </a:p>
          <a:p>
            <a:pPr>
              <a:lnSpc>
                <a:spcPct val="115000"/>
              </a:lnSpc>
              <a:spcBef>
                <a:spcPts val="600"/>
              </a:spcBef>
            </a:pPr>
            <a:r>
              <a:rPr lang="ru-RU" sz="1400" b="1" i="1" dirty="0">
                <a:latin typeface="Segoe UI" pitchFamily="34" charset="0"/>
                <a:ea typeface="Calibri" pitchFamily="34" charset="0"/>
                <a:cs typeface="Segoe UI" pitchFamily="34" charset="0"/>
              </a:rPr>
              <a:t>В СТК «Боровая» располагаются</a:t>
            </a:r>
            <a:r>
              <a:rPr lang="ru-RU" sz="1400" dirty="0">
                <a:solidFill>
                  <a:srgbClr val="000000"/>
                </a:solidFill>
                <a:latin typeface="Segoe UI" pitchFamily="34" charset="0"/>
                <a:ea typeface="Calibri" pitchFamily="34" charset="0"/>
                <a:cs typeface="Segoe UI" pitchFamily="34" charset="0"/>
              </a:rPr>
              <a:t> </a:t>
            </a:r>
            <a:r>
              <a:rPr lang="ru-RU" sz="1400" b="1" u="sng" dirty="0">
                <a:solidFill>
                  <a:srgbClr val="006600"/>
                </a:solidFill>
                <a:latin typeface="Segoe UI" pitchFamily="34" charset="0"/>
                <a:ea typeface="Calibri" pitchFamily="34" charset="0"/>
                <a:cs typeface="Segoe UI" pitchFamily="34" charset="0"/>
              </a:rPr>
              <a:t>комфортная</a:t>
            </a:r>
            <a:r>
              <a:rPr lang="ru-RU" sz="1400" dirty="0">
                <a:solidFill>
                  <a:srgbClr val="000000"/>
                </a:solidFill>
                <a:latin typeface="Segoe UI" pitchFamily="34" charset="0"/>
                <a:ea typeface="Calibri" pitchFamily="34" charset="0"/>
                <a:cs typeface="Segoe UI" pitchFamily="34" charset="0"/>
              </a:rPr>
              <a:t> </a:t>
            </a:r>
            <a:r>
              <a:rPr lang="ru-RU" sz="1400" b="1" u="sng" dirty="0">
                <a:solidFill>
                  <a:srgbClr val="006600"/>
                </a:solidFill>
                <a:latin typeface="Segoe UI" pitchFamily="34" charset="0"/>
                <a:ea typeface="Calibri" pitchFamily="34" charset="0"/>
                <a:cs typeface="Segoe UI" pitchFamily="34" charset="0"/>
              </a:rPr>
              <a:t>стоянка для автомобильной и другой техники.</a:t>
            </a:r>
            <a:r>
              <a:rPr lang="ru-RU" sz="1400" dirty="0">
                <a:solidFill>
                  <a:srgbClr val="000000"/>
                </a:solidFill>
                <a:latin typeface="Segoe UI" pitchFamily="34" charset="0"/>
                <a:ea typeface="Calibri" pitchFamily="34" charset="0"/>
                <a:cs typeface="Segoe UI" pitchFamily="34" charset="0"/>
              </a:rPr>
              <a:t> </a:t>
            </a:r>
            <a:r>
              <a:rPr lang="ru-RU" sz="1400" b="1" i="1" dirty="0">
                <a:latin typeface="Segoe UI" pitchFamily="34" charset="0"/>
                <a:ea typeface="Calibri" pitchFamily="34" charset="0"/>
                <a:cs typeface="Segoe UI" pitchFamily="34" charset="0"/>
              </a:rPr>
              <a:t>Профессиональные работники станции технического обслуживания автомобилей выполняют</a:t>
            </a:r>
            <a:r>
              <a:rPr lang="ru-RU" sz="1400" dirty="0">
                <a:solidFill>
                  <a:srgbClr val="000000"/>
                </a:solidFill>
                <a:latin typeface="Segoe UI" pitchFamily="34" charset="0"/>
                <a:ea typeface="Calibri" pitchFamily="34" charset="0"/>
                <a:cs typeface="Segoe UI" pitchFamily="34" charset="0"/>
              </a:rPr>
              <a:t> </a:t>
            </a:r>
            <a:r>
              <a:rPr lang="ru-RU" sz="1400" b="1" u="sng" dirty="0">
                <a:solidFill>
                  <a:srgbClr val="006600"/>
                </a:solidFill>
                <a:latin typeface="Segoe UI" pitchFamily="34" charset="0"/>
                <a:ea typeface="Calibri" pitchFamily="34" charset="0"/>
                <a:cs typeface="Segoe UI" pitchFamily="34" charset="0"/>
              </a:rPr>
              <a:t>техническое обслуживание и ремонт автомобилей.</a:t>
            </a:r>
            <a:r>
              <a:rPr lang="ru-RU" sz="1400" dirty="0">
                <a:solidFill>
                  <a:srgbClr val="000000"/>
                </a:solidFill>
                <a:latin typeface="Segoe UI" pitchFamily="34" charset="0"/>
                <a:ea typeface="Calibri" pitchFamily="34" charset="0"/>
                <a:cs typeface="Segoe UI" pitchFamily="34" charset="0"/>
              </a:rPr>
              <a:t> </a:t>
            </a:r>
          </a:p>
          <a:p>
            <a:pPr>
              <a:lnSpc>
                <a:spcPct val="115000"/>
              </a:lnSpc>
              <a:spcBef>
                <a:spcPts val="600"/>
              </a:spcBef>
            </a:pPr>
            <a:r>
              <a:rPr lang="ru-RU" sz="1400" b="1" i="1" dirty="0">
                <a:solidFill>
                  <a:srgbClr val="000000"/>
                </a:solidFill>
                <a:latin typeface="Segoe UI" pitchFamily="34" charset="0"/>
                <a:ea typeface="Calibri" pitchFamily="34" charset="0"/>
                <a:cs typeface="Segoe UI" pitchFamily="34" charset="0"/>
              </a:rPr>
              <a:t>На территории комплекса </a:t>
            </a:r>
            <a:r>
              <a:rPr lang="ru-RU" sz="1400" b="1" i="1" dirty="0">
                <a:latin typeface="Segoe UI" pitchFamily="34" charset="0"/>
                <a:ea typeface="Calibri" pitchFamily="34" charset="0"/>
                <a:cs typeface="Segoe UI" pitchFamily="34" charset="0"/>
              </a:rPr>
              <a:t>имеется </a:t>
            </a:r>
            <a:r>
              <a:rPr lang="ru-RU" sz="1400" b="1" u="sng" dirty="0">
                <a:solidFill>
                  <a:srgbClr val="006600"/>
                </a:solidFill>
                <a:latin typeface="Segoe UI" pitchFamily="34" charset="0"/>
                <a:ea typeface="Calibri" pitchFamily="34" charset="0"/>
                <a:cs typeface="Segoe UI" pitchFamily="34" charset="0"/>
              </a:rPr>
              <a:t>кафе, гостиница «Старт»</a:t>
            </a:r>
            <a:r>
              <a:rPr lang="ru-RU" sz="1400" b="1" i="1" dirty="0">
                <a:solidFill>
                  <a:srgbClr val="000000"/>
                </a:solidFill>
                <a:latin typeface="Segoe UI" pitchFamily="34" charset="0"/>
                <a:ea typeface="Calibri" pitchFamily="34" charset="0"/>
                <a:cs typeface="Segoe UI" pitchFamily="34" charset="0"/>
              </a:rPr>
              <a:t>, а также </a:t>
            </a:r>
            <a:r>
              <a:rPr lang="ru-RU" sz="1400" b="1" u="sng" dirty="0">
                <a:solidFill>
                  <a:srgbClr val="006600"/>
                </a:solidFill>
                <a:latin typeface="Segoe UI" pitchFamily="34" charset="0"/>
                <a:ea typeface="Calibri" pitchFamily="34" charset="0"/>
                <a:cs typeface="Segoe UI" pitchFamily="34" charset="0"/>
              </a:rPr>
              <a:t>бильярд и баня.</a:t>
            </a:r>
            <a:r>
              <a:rPr lang="ru-RU" sz="1400" dirty="0">
                <a:solidFill>
                  <a:srgbClr val="000000"/>
                </a:solidFill>
                <a:latin typeface="Segoe UI" pitchFamily="34" charset="0"/>
                <a:ea typeface="Calibri" pitchFamily="34" charset="0"/>
                <a:cs typeface="Segoe UI" pitchFamily="34" charset="0"/>
              </a:rPr>
              <a:t> </a:t>
            </a:r>
          </a:p>
          <a:p>
            <a:pPr>
              <a:lnSpc>
                <a:spcPct val="115000"/>
              </a:lnSpc>
            </a:pPr>
            <a:endParaRPr lang="ru-RU" sz="1400" dirty="0">
              <a:solidFill>
                <a:srgbClr val="000000"/>
              </a:solidFill>
              <a:latin typeface="Segoe UI" pitchFamily="34" charset="0"/>
              <a:ea typeface="Calibri" pitchFamily="34" charset="0"/>
              <a:cs typeface="Segoe UI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1400" b="1" dirty="0">
                <a:solidFill>
                  <a:srgbClr val="000000"/>
                </a:solidFill>
                <a:latin typeface="Segoe UI" pitchFamily="34" charset="0"/>
                <a:ea typeface="Calibri" pitchFamily="34" charset="0"/>
                <a:cs typeface="Segoe UI" pitchFamily="34" charset="0"/>
              </a:rPr>
              <a:t>Контактный телефон для заказов</a:t>
            </a:r>
            <a:r>
              <a:rPr lang="en-US" sz="1400" b="1" dirty="0">
                <a:solidFill>
                  <a:srgbClr val="000000"/>
                </a:solidFill>
                <a:latin typeface="Segoe UI" pitchFamily="34" charset="0"/>
                <a:ea typeface="Calibri" pitchFamily="34" charset="0"/>
                <a:cs typeface="Segoe UI" pitchFamily="34" charset="0"/>
              </a:rPr>
              <a:t>:</a:t>
            </a:r>
            <a:r>
              <a:rPr lang="ru-RU" sz="1400" b="1" dirty="0">
                <a:solidFill>
                  <a:srgbClr val="000000"/>
                </a:solidFill>
                <a:latin typeface="Segoe UI" pitchFamily="34" charset="0"/>
                <a:ea typeface="Calibri" pitchFamily="34" charset="0"/>
                <a:cs typeface="Segoe UI" pitchFamily="34" charset="0"/>
              </a:rPr>
              <a:t> </a:t>
            </a:r>
            <a:r>
              <a:rPr lang="ru-RU" sz="1400" b="1" dirty="0">
                <a:solidFill>
                  <a:srgbClr val="0000FF"/>
                </a:solidFill>
                <a:latin typeface="Segoe UI" pitchFamily="34" charset="0"/>
                <a:ea typeface="Calibri" pitchFamily="34" charset="0"/>
                <a:cs typeface="Segoe UI" pitchFamily="34" charset="0"/>
              </a:rPr>
              <a:t>+375 17 266 84 44</a:t>
            </a:r>
          </a:p>
        </p:txBody>
      </p:sp>
      <p:pic>
        <p:nvPicPr>
          <p:cNvPr id="8" name="Рисунок 7" descr="kk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837887" y="415041"/>
            <a:ext cx="782612" cy="986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100" y="619125"/>
            <a:ext cx="10604500" cy="159543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400" b="1" dirty="0">
                <a:solidFill>
                  <a:srgbClr val="00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станция диагностики автомобилей № 9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3"/>
          </p:nvPr>
        </p:nvSpPr>
        <p:spPr>
          <a:xfrm>
            <a:off x="4387852" y="2049464"/>
            <a:ext cx="7154863" cy="3548062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110000"/>
              </a:lnSpc>
              <a:buFont typeface="Arial" charset="0"/>
              <a:buNone/>
            </a:pPr>
            <a:r>
              <a:rPr lang="ru-RU" sz="1800" i="1" cap="none" dirty="0" smtClean="0">
                <a:latin typeface="Segoe UI" pitchFamily="34" charset="0"/>
                <a:cs typeface="Segoe UI" pitchFamily="34" charset="0"/>
              </a:rPr>
              <a:t>Своевременное прохождение технического осмотра транспортных средств не только спасает от лишних штрафов, но также может спасти жизни водителя и его пассажиров.</a:t>
            </a:r>
          </a:p>
          <a:p>
            <a:pPr marL="0" indent="0">
              <a:lnSpc>
                <a:spcPct val="110000"/>
              </a:lnSpc>
              <a:buFont typeface="Arial" charset="0"/>
              <a:buNone/>
            </a:pPr>
            <a:r>
              <a:rPr lang="ru-RU" sz="1800" i="1" cap="none" dirty="0" smtClean="0">
                <a:latin typeface="Segoe UI" pitchFamily="34" charset="0"/>
                <a:cs typeface="Segoe UI" pitchFamily="34" charset="0"/>
              </a:rPr>
              <a:t>Наша диагностическая станция проводит государственный технический осмотр легковых автомобилей, автобусов до </a:t>
            </a:r>
            <a:r>
              <a:rPr lang="ru-RU" sz="1800" i="1" cap="none" dirty="0" smtClean="0">
                <a:latin typeface="Arial" charset="0"/>
                <a:cs typeface="Segoe UI" pitchFamily="34" charset="0"/>
              </a:rPr>
              <a:t>        </a:t>
            </a:r>
            <a:r>
              <a:rPr lang="ru-RU" sz="1800" i="1" cap="none" dirty="0" smtClean="0">
                <a:latin typeface="Segoe UI" pitchFamily="34" charset="0"/>
                <a:cs typeface="Segoe UI" pitchFamily="34" charset="0"/>
              </a:rPr>
              <a:t>5 тонн, грузовиков до 3,5 тонн, а также прицепов до 3,5 тонн.</a:t>
            </a:r>
          </a:p>
          <a:p>
            <a:pPr marL="0" indent="0">
              <a:lnSpc>
                <a:spcPct val="110000"/>
              </a:lnSpc>
              <a:buFont typeface="Arial" charset="0"/>
              <a:buNone/>
            </a:pPr>
            <a:endParaRPr lang="ru-RU" sz="1800" i="1" cap="none" dirty="0" smtClean="0">
              <a:latin typeface="Segoe UI" pitchFamily="34" charset="0"/>
              <a:cs typeface="Segoe UI" pitchFamily="34" charset="0"/>
            </a:endParaRPr>
          </a:p>
          <a:p>
            <a:pPr marL="0" indent="0">
              <a:lnSpc>
                <a:spcPct val="110000"/>
              </a:lnSpc>
              <a:buFont typeface="Arial" charset="0"/>
              <a:buNone/>
            </a:pPr>
            <a:r>
              <a:rPr lang="ru-RU" sz="1400" b="1" cap="none" dirty="0" smtClean="0">
                <a:latin typeface="Segoe UI" pitchFamily="34" charset="0"/>
                <a:cs typeface="Segoe UI" pitchFamily="34" charset="0"/>
              </a:rPr>
              <a:t>ПРЕДВАРИТЕЛЬНАЯ ЗАПИСЬ НА ПОРТАЛЕ </a:t>
            </a:r>
            <a:r>
              <a:rPr lang="ru-RU" sz="1400" b="1" cap="none" dirty="0" smtClean="0">
                <a:solidFill>
                  <a:srgbClr val="0000FF"/>
                </a:solidFill>
                <a:latin typeface="Segoe UI" pitchFamily="34" charset="0"/>
                <a:ea typeface="Calibri" pitchFamily="34" charset="0"/>
                <a:cs typeface="Segoe UI" pitchFamily="34" charset="0"/>
              </a:rPr>
              <a:t>ZAPROS.BY </a:t>
            </a:r>
          </a:p>
          <a:p>
            <a:pPr marL="0" indent="0">
              <a:lnSpc>
                <a:spcPct val="110000"/>
              </a:lnSpc>
              <a:buFont typeface="Arial" charset="0"/>
              <a:buNone/>
            </a:pPr>
            <a:r>
              <a:rPr lang="ru-RU" sz="1400" b="1" cap="none" dirty="0" smtClean="0">
                <a:latin typeface="Segoe UI" pitchFamily="34" charset="0"/>
                <a:cs typeface="Segoe UI" pitchFamily="34" charset="0"/>
              </a:rPr>
              <a:t>И ПО ТЕЛЕФОНУ </a:t>
            </a:r>
            <a:r>
              <a:rPr lang="ru-RU" sz="1400" b="1" cap="none" dirty="0" smtClean="0">
                <a:solidFill>
                  <a:srgbClr val="0000FF"/>
                </a:solidFill>
                <a:latin typeface="Segoe UI" pitchFamily="34" charset="0"/>
              </a:rPr>
              <a:t>+375 29 655-23-12</a:t>
            </a:r>
          </a:p>
        </p:txBody>
      </p:sp>
      <p:pic>
        <p:nvPicPr>
          <p:cNvPr id="25602" name="Picture 2" descr="IMG_21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9290" y="2054225"/>
            <a:ext cx="3316287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img" descr="http://www.dosaaf.gov.by/img/1694/karta._sto_0x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7" y="4349750"/>
            <a:ext cx="3300413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kk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837887" y="415041"/>
            <a:ext cx="782612" cy="9860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«Властелин Села» </a:t>
            </a:r>
            <a:r>
              <a:rPr lang="ru-RU" dirty="0" smtClean="0">
                <a:solidFill>
                  <a:srgbClr val="00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solidFill>
                  <a:srgbClr val="00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solidFill>
                  <a:srgbClr val="00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Минский район отмечает </a:t>
            </a:r>
            <a:r>
              <a:rPr lang="ru-RU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85-летие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235034" y="2398817"/>
            <a:ext cx="9702140" cy="1935678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  <a:buClr>
                <a:schemeClr val="tx1"/>
              </a:buClr>
              <a:buSzTx/>
              <a:buFont typeface="Arial" charset="0"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В</a:t>
            </a:r>
            <a:r>
              <a:rPr kumimoji="0" lang="ru-RU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 рамках празднования 85-летия Минского района Минская РОС ДОСААФ проводила спортивные мероприятия по популяризации </a:t>
            </a:r>
            <a:r>
              <a:rPr kumimoji="0" lang="ru-RU" sz="18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авто-мото</a:t>
            </a:r>
            <a:r>
              <a:rPr kumimoji="0" lang="ru-RU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 спорта, победителям были вручены «Подарочные сертификаты» на обучение в автошколе Минской РОС ДОСААФ. </a:t>
            </a:r>
            <a:r>
              <a:rPr lang="ru-RU" i="1" dirty="0" smtClean="0">
                <a:latin typeface="Segoe UI" pitchFamily="34" charset="0"/>
                <a:cs typeface="Segoe UI" pitchFamily="34" charset="0"/>
              </a:rPr>
              <a:t>Мероприятие было освещено в средствах массовой информации.</a:t>
            </a:r>
            <a:r>
              <a:rPr kumimoji="0" lang="ru-RU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 </a:t>
            </a:r>
            <a:endParaRPr kumimoji="0" lang="ru-RU" sz="1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itchFamily="34" charset="0"/>
              <a:ea typeface="+mn-ea"/>
              <a:cs typeface="Segoe UI" pitchFamily="34" charset="0"/>
            </a:endParaRPr>
          </a:p>
        </p:txBody>
      </p:sp>
      <p:pic>
        <p:nvPicPr>
          <p:cNvPr id="5" name="«Властелин села». Минский район отмечает 85-летие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149600" y="3833019"/>
            <a:ext cx="5016500" cy="2821781"/>
          </a:xfrm>
          <a:prstGeom prst="rect">
            <a:avLst/>
          </a:prstGeom>
        </p:spPr>
      </p:pic>
      <p:pic>
        <p:nvPicPr>
          <p:cNvPr id="6" name="Рисунок 5" descr="kk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37887" y="415041"/>
            <a:ext cx="782612" cy="986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5727" y="188914"/>
            <a:ext cx="8728075" cy="248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341315" y="2670176"/>
            <a:ext cx="11496675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just"/>
            <a:r>
              <a:rPr lang="ru-RU" sz="1600" b="1" i="1" dirty="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Предметом и целями деятельности Минской РОС ДОСААФ являются выполнение государственно-значимых задач, включая </a:t>
            </a:r>
            <a:r>
              <a:rPr lang="ru-RU" sz="1600" b="1" i="1" dirty="0">
                <a:latin typeface="Segoe UI" pitchFamily="34" charset="0"/>
                <a:ea typeface="Times New Roman" pitchFamily="18" charset="0"/>
                <a:cs typeface="Segoe UI" pitchFamily="34" charset="0"/>
              </a:rPr>
              <a:t>содействие укреплению обороноспособности Республики Беларусь, развитию технических, авиационных, военно-прикладных видов спорта, технического творчества молодежи, патриотическому воспитанию граждан, подготовке (переподготовке, повышению квалификации) на договорной основе по военно-учетным специальностям граждан, в том числе из числа призывников, военнослужащих, проходящих срочную военную службу и военную службу по контракту, для Вооруженных Сил Республики Беларусь, других войск и воинских формирований Республики Беларусь, а также обучению граждан профессиям рабочих (служащих), имеющим военно-прикладное значение.</a:t>
            </a:r>
            <a:endParaRPr lang="en-US" sz="1600" dirty="0">
              <a:latin typeface="Segoe UI" pitchFamily="34" charset="0"/>
              <a:ea typeface="Times New Roman" pitchFamily="18" charset="0"/>
              <a:cs typeface="Segoe UI" pitchFamily="34" charset="0"/>
            </a:endParaRPr>
          </a:p>
          <a:p>
            <a:pPr indent="449263" algn="just"/>
            <a:r>
              <a:rPr lang="ru-RU" sz="1600" b="1" i="1" dirty="0">
                <a:solidFill>
                  <a:srgbClr val="000000"/>
                </a:solidFill>
                <a:latin typeface="Segoe UI" pitchFamily="34" charset="0"/>
                <a:ea typeface="Calibri" pitchFamily="34" charset="0"/>
                <a:cs typeface="Segoe UI" pitchFamily="34" charset="0"/>
              </a:rPr>
              <a:t>В установленном порядке Минская РОС ДОСААФ </a:t>
            </a:r>
            <a:r>
              <a:rPr lang="ru-RU" sz="1600" b="1" i="1" dirty="0">
                <a:latin typeface="Segoe UI" pitchFamily="34" charset="0"/>
                <a:ea typeface="Calibri" pitchFamily="34" charset="0"/>
                <a:cs typeface="Segoe UI" pitchFamily="34" charset="0"/>
              </a:rPr>
              <a:t>осуществляет экономическую деятельность.</a:t>
            </a:r>
            <a:endParaRPr lang="en-US" sz="1200" dirty="0">
              <a:latin typeface="Segoe UI" pitchFamily="34" charset="0"/>
              <a:ea typeface="Calibri" pitchFamily="34" charset="0"/>
              <a:cs typeface="Segoe UI" pitchFamily="34" charset="0"/>
            </a:endParaRPr>
          </a:p>
          <a:p>
            <a:pPr indent="449263" algn="just"/>
            <a:r>
              <a:rPr lang="ru-RU" sz="1600" b="1" i="1" dirty="0">
                <a:latin typeface="Segoe UI" pitchFamily="34" charset="0"/>
                <a:ea typeface="Calibri" pitchFamily="34" charset="0"/>
                <a:cs typeface="Segoe UI" pitchFamily="34" charset="0"/>
              </a:rPr>
              <a:t>Для осуществления видов деятельности, подлежащих лицензированию, Минская РОС ДОСААФ имеет необходимые специальные разрешения (лицензии).</a:t>
            </a:r>
            <a:endParaRPr lang="en-US" sz="1200" dirty="0">
              <a:latin typeface="Segoe UI" pitchFamily="34" charset="0"/>
              <a:ea typeface="Calibri" pitchFamily="34" charset="0"/>
              <a:cs typeface="Segoe UI" pitchFamily="34" charset="0"/>
            </a:endParaRPr>
          </a:p>
          <a:p>
            <a:pPr indent="449263" algn="just"/>
            <a:r>
              <a:rPr lang="ru-RU" sz="1600" b="1" i="1" dirty="0">
                <a:latin typeface="Segoe UI" pitchFamily="34" charset="0"/>
                <a:ea typeface="Calibri" pitchFamily="34" charset="0"/>
                <a:cs typeface="Segoe UI" pitchFamily="34" charset="0"/>
              </a:rPr>
              <a:t>Минская РОС осуществляет свою деятельность в теснейшей связи с учебно-спортивным унитарным предприятием «РУСЦ» РГОО ДОСААФ.</a:t>
            </a:r>
            <a:endParaRPr lang="ru-RU" sz="1200" dirty="0">
              <a:latin typeface="Segoe UI" pitchFamily="34" charset="0"/>
              <a:ea typeface="Calibri" pitchFamily="34" charset="0"/>
              <a:cs typeface="Segoe UI" pitchFamily="34" charset="0"/>
            </a:endParaRPr>
          </a:p>
        </p:txBody>
      </p:sp>
      <p:pic>
        <p:nvPicPr>
          <p:cNvPr id="4" name="Рисунок 3" descr="k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95500" y="171450"/>
            <a:ext cx="1905000" cy="2400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4100" y="372981"/>
            <a:ext cx="10083800" cy="112562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Центр безопасности дорожного движения и технического творчества </a:t>
            </a:r>
            <a:r>
              <a:rPr lang="ru-RU" sz="2400" b="1" dirty="0" err="1" smtClean="0">
                <a:solidFill>
                  <a:srgbClr val="0000FF"/>
                </a:solidFill>
              </a:rPr>
              <a:t>МИнской</a:t>
            </a:r>
            <a:r>
              <a:rPr lang="ru-RU" sz="2400" b="1" dirty="0" smtClean="0">
                <a:solidFill>
                  <a:srgbClr val="0000FF"/>
                </a:solidFill>
              </a:rPr>
              <a:t> районной организационной структуры ДОСААФ в ГУО СШ № </a:t>
            </a:r>
            <a:r>
              <a:rPr lang="ru-RU" sz="2400" b="1" dirty="0">
                <a:solidFill>
                  <a:srgbClr val="0000FF"/>
                </a:solidFill>
              </a:rPr>
              <a:t>56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714" y="2002849"/>
            <a:ext cx="2766730" cy="17944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369" y="3945144"/>
            <a:ext cx="2788132" cy="1858756"/>
          </a:xfrm>
          <a:prstGeom prst="rect">
            <a:avLst/>
          </a:prstGeom>
        </p:spPr>
      </p:pic>
      <p:pic>
        <p:nvPicPr>
          <p:cNvPr id="6" name="Рисунок 5" descr="IMG_1317.JPG"/>
          <p:cNvPicPr>
            <a:picLocks noChangeAspect="1"/>
          </p:cNvPicPr>
          <p:nvPr/>
        </p:nvPicPr>
        <p:blipFill>
          <a:blip r:embed="rId4" cstate="print"/>
          <a:srcRect l="6787" r="17600"/>
          <a:stretch>
            <a:fillRect/>
          </a:stretch>
        </p:blipFill>
        <p:spPr>
          <a:xfrm>
            <a:off x="647701" y="1989855"/>
            <a:ext cx="2362199" cy="2082702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6120516" y="2060316"/>
            <a:ext cx="5468937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 dirty="0" smtClean="0">
                <a:latin typeface="Segoe UI" pitchFamily="34" charset="0"/>
                <a:ea typeface="Calibri" pitchFamily="34" charset="0"/>
                <a:cs typeface="Segoe UI" pitchFamily="34" charset="0"/>
              </a:rPr>
              <a:t>В</a:t>
            </a:r>
            <a:r>
              <a:rPr lang="ru-RU" dirty="0" smtClean="0"/>
              <a:t> </a:t>
            </a:r>
            <a:r>
              <a:rPr lang="ru-RU" i="1" dirty="0" smtClean="0">
                <a:latin typeface="Segoe UI" pitchFamily="34" charset="0"/>
                <a:ea typeface="Calibri" pitchFamily="34" charset="0"/>
                <a:cs typeface="Segoe UI" pitchFamily="34" charset="0"/>
              </a:rPr>
              <a:t>центре проходят занятия по основам безопасности дорожного движения в системе среднего образования; </a:t>
            </a:r>
          </a:p>
          <a:p>
            <a:r>
              <a:rPr lang="ru-RU" i="1" dirty="0" smtClean="0">
                <a:latin typeface="Segoe UI" pitchFamily="34" charset="0"/>
                <a:ea typeface="Calibri" pitchFamily="34" charset="0"/>
                <a:cs typeface="Segoe UI" pitchFamily="34" charset="0"/>
              </a:rPr>
              <a:t>теоретические занятия с членами спортивной секции картинга и практические занятия по обучению управлению </a:t>
            </a:r>
            <a:r>
              <a:rPr lang="ru-RU" i="1" dirty="0" err="1" smtClean="0">
                <a:latin typeface="Segoe UI" pitchFamily="34" charset="0"/>
                <a:ea typeface="Calibri" pitchFamily="34" charset="0"/>
                <a:cs typeface="Segoe UI" pitchFamily="34" charset="0"/>
              </a:rPr>
              <a:t>картом</a:t>
            </a:r>
            <a:r>
              <a:rPr lang="ru-RU" i="1" dirty="0" smtClean="0">
                <a:latin typeface="Segoe UI" pitchFamily="34" charset="0"/>
                <a:ea typeface="Calibri" pitchFamily="34" charset="0"/>
                <a:cs typeface="Segoe UI" pitchFamily="34" charset="0"/>
              </a:rPr>
              <a:t> на новом автодроме ДОСААФ по ул. В. Голубка; </a:t>
            </a:r>
          </a:p>
          <a:p>
            <a:r>
              <a:rPr lang="ru-RU" i="1" dirty="0" smtClean="0">
                <a:latin typeface="Segoe UI" pitchFamily="34" charset="0"/>
                <a:ea typeface="Calibri" pitchFamily="34" charset="0"/>
                <a:cs typeface="Segoe UI" pitchFamily="34" charset="0"/>
              </a:rPr>
              <a:t>занятия по подготовке водителей механических транспортных средств категории В (легковые автомобили).</a:t>
            </a:r>
            <a:endParaRPr lang="ru-RU" sz="1400" dirty="0" smtClean="0"/>
          </a:p>
          <a:p>
            <a:endParaRPr lang="ru-RU" i="1" dirty="0" smtClean="0">
              <a:latin typeface="Segoe UI" pitchFamily="34" charset="0"/>
              <a:ea typeface="Calibri" pitchFamily="34" charset="0"/>
              <a:cs typeface="Segoe UI" pitchFamily="34" charset="0"/>
            </a:endParaRPr>
          </a:p>
          <a:p>
            <a:endParaRPr lang="ru-RU" i="1" dirty="0" smtClean="0">
              <a:latin typeface="Segoe UI" pitchFamily="34" charset="0"/>
              <a:ea typeface="Calibri" pitchFamily="34" charset="0"/>
              <a:cs typeface="Segoe UI" pitchFamily="34" charset="0"/>
            </a:endParaRPr>
          </a:p>
        </p:txBody>
      </p:sp>
      <p:pic>
        <p:nvPicPr>
          <p:cNvPr id="16" name="Рисунок 15" descr="IMG_1291.JPG"/>
          <p:cNvPicPr>
            <a:picLocks noChangeAspect="1"/>
          </p:cNvPicPr>
          <p:nvPr/>
        </p:nvPicPr>
        <p:blipFill>
          <a:blip r:embed="rId5" cstate="print"/>
          <a:srcRect l="7030" r="609" b="13148"/>
          <a:stretch>
            <a:fillRect/>
          </a:stretch>
        </p:blipFill>
        <p:spPr>
          <a:xfrm>
            <a:off x="713721" y="4227252"/>
            <a:ext cx="2156479" cy="1563948"/>
          </a:xfrm>
          <a:prstGeom prst="rect">
            <a:avLst/>
          </a:prstGeom>
        </p:spPr>
      </p:pic>
      <p:pic>
        <p:nvPicPr>
          <p:cNvPr id="8" name="Рисунок 7" descr="kk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837887" y="415041"/>
            <a:ext cx="782612" cy="9860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7031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949538" y="1282700"/>
            <a:ext cx="5497926" cy="510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Segoe UI" pitchFamily="34" charset="0"/>
                <a:ea typeface="Calibri" pitchFamily="34" charset="0"/>
                <a:cs typeface="Segoe UI" pitchFamily="34" charset="0"/>
              </a:rPr>
              <a:t>Юношам и девушкам предоставлена возможность вступить в ряды ДОСААФ, а молодым людям старше 16 лет — записаться на обучение в автошколу ДОСААФ. </a:t>
            </a:r>
          </a:p>
          <a:p>
            <a:r>
              <a:rPr lang="ru-RU" i="1" dirty="0" smtClean="0">
                <a:latin typeface="Segoe UI" pitchFamily="34" charset="0"/>
                <a:ea typeface="Calibri" pitchFamily="34" charset="0"/>
                <a:cs typeface="Segoe UI" pitchFamily="34" charset="0"/>
              </a:rPr>
              <a:t>Центр безопасности дорожного движения и технического творчества Минской районной организационной структуры ДОСААФ призван способствовать повышению уровня водительского мастерства и безопасности дорожного движения, дальнейшей популяризации автомобильного спорта, привлечению внимания детей и молодежи к техническим видам спорта, развиваемым ДОСААФ.</a:t>
            </a:r>
          </a:p>
          <a:p>
            <a:endParaRPr lang="ru-RU" sz="1100" dirty="0">
              <a:solidFill>
                <a:srgbClr val="000000"/>
              </a:solidFill>
              <a:latin typeface="Segoe UI" pitchFamily="34" charset="0"/>
              <a:ea typeface="Calibri" pitchFamily="34" charset="0"/>
              <a:cs typeface="Segoe UI" pitchFamily="34" charset="0"/>
            </a:endParaRPr>
          </a:p>
          <a:p>
            <a:pPr algn="r">
              <a:lnSpc>
                <a:spcPct val="115000"/>
              </a:lnSpc>
            </a:pPr>
            <a:r>
              <a:rPr lang="ru-RU" sz="1600" b="1" dirty="0" smtClean="0"/>
              <a:t>ул. </a:t>
            </a:r>
            <a:r>
              <a:rPr lang="ru-RU" sz="1600" b="1" dirty="0" err="1" smtClean="0"/>
              <a:t>Каменногорская</a:t>
            </a:r>
            <a:r>
              <a:rPr lang="ru-RU" sz="1600" b="1" dirty="0" smtClean="0"/>
              <a:t>, д. 70 (СШ №56)</a:t>
            </a:r>
          </a:p>
          <a:p>
            <a:pPr algn="r">
              <a:lnSpc>
                <a:spcPct val="115000"/>
              </a:lnSpc>
            </a:pPr>
            <a:r>
              <a:rPr lang="ru-RU" sz="1400" b="1" dirty="0" smtClean="0"/>
              <a:t>                                                                                      </a:t>
            </a:r>
            <a:r>
              <a:rPr lang="ru-RU" sz="1400" b="1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РУКОВОДИТЕЛЬ СЕКЦИИ КАРТИНГА</a:t>
            </a:r>
          </a:p>
          <a:p>
            <a:pPr marL="0" indent="0" algn="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b="1" i="1" dirty="0" err="1" smtClean="0"/>
              <a:t>Щелканов</a:t>
            </a:r>
            <a:r>
              <a:rPr lang="ru-RU" sz="1600" b="1" i="1" dirty="0" smtClean="0"/>
              <a:t> Александр Викторович</a:t>
            </a:r>
          </a:p>
          <a:p>
            <a:pPr marL="0" indent="0" algn="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КОНТАКТНЫЙ ТЕЛЕФОН: </a:t>
            </a:r>
            <a:r>
              <a:rPr lang="ru-RU" sz="1400" b="1" dirty="0" smtClean="0">
                <a:solidFill>
                  <a:srgbClr val="0000FF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+375 44 701-95-30</a:t>
            </a:r>
            <a:endParaRPr lang="ru-RU" sz="1400" b="1" dirty="0">
              <a:solidFill>
                <a:srgbClr val="0000FF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pic>
        <p:nvPicPr>
          <p:cNvPr id="3" name="Рисунок 2" descr="IMG_1296.JPG"/>
          <p:cNvPicPr>
            <a:picLocks noChangeAspect="1"/>
          </p:cNvPicPr>
          <p:nvPr/>
        </p:nvPicPr>
        <p:blipFill>
          <a:blip r:embed="rId2" cstate="print"/>
          <a:srcRect l="23757" b="33507"/>
          <a:stretch>
            <a:fillRect/>
          </a:stretch>
        </p:blipFill>
        <p:spPr>
          <a:xfrm>
            <a:off x="523323" y="1420481"/>
            <a:ext cx="2778677" cy="1615563"/>
          </a:xfrm>
          <a:prstGeom prst="rect">
            <a:avLst/>
          </a:prstGeom>
        </p:spPr>
      </p:pic>
      <p:pic>
        <p:nvPicPr>
          <p:cNvPr id="4" name="Рисунок 3" descr="IMG_1281.JPG"/>
          <p:cNvPicPr>
            <a:picLocks noChangeAspect="1"/>
          </p:cNvPicPr>
          <p:nvPr/>
        </p:nvPicPr>
        <p:blipFill>
          <a:blip r:embed="rId3" cstate="print"/>
          <a:srcRect l="10481" t="3810" r="4556" b="39565"/>
          <a:stretch>
            <a:fillRect/>
          </a:stretch>
        </p:blipFill>
        <p:spPr>
          <a:xfrm>
            <a:off x="515010" y="3280029"/>
            <a:ext cx="5287418" cy="2349245"/>
          </a:xfrm>
          <a:prstGeom prst="rect">
            <a:avLst/>
          </a:prstGeom>
        </p:spPr>
      </p:pic>
      <p:pic>
        <p:nvPicPr>
          <p:cNvPr id="8" name="Рисунок 7" descr="IMG_1282.JPG"/>
          <p:cNvPicPr>
            <a:picLocks noChangeAspect="1"/>
          </p:cNvPicPr>
          <p:nvPr/>
        </p:nvPicPr>
        <p:blipFill>
          <a:blip r:embed="rId4" cstate="print"/>
          <a:srcRect l="19716" t="17143" r="29952" b="35757"/>
          <a:stretch>
            <a:fillRect/>
          </a:stretch>
        </p:blipFill>
        <p:spPr>
          <a:xfrm>
            <a:off x="3479613" y="1430336"/>
            <a:ext cx="2287657" cy="1427163"/>
          </a:xfrm>
          <a:prstGeom prst="rect">
            <a:avLst/>
          </a:prstGeom>
        </p:spPr>
      </p:pic>
      <p:pic>
        <p:nvPicPr>
          <p:cNvPr id="6" name="Рисунок 5" descr="kk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837887" y="415041"/>
            <a:ext cx="782612" cy="9860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9261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Секции автокроссовых гонок и авторалли</a:t>
            </a:r>
            <a:endParaRPr lang="ru-RU" dirty="0">
              <a:solidFill>
                <a:srgbClr val="0000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153152" y="2043114"/>
            <a:ext cx="5381625" cy="4113212"/>
          </a:xfrm>
        </p:spPr>
        <p:txBody>
          <a:bodyPr>
            <a:normAutofit fontScale="85000" lnSpcReduction="2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900" i="1" cap="none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Мечтали поучаствовать в настоящих автогонках?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900" i="1" cap="none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Рев мотора под капотом заглушает шум восторженной толпы зрителей. Пыль поднимается облаком, скрывая соперников. Подпрыгнув на очередном трамплине автомобиль приземляется на все четыре колеса и пересекает финишную черту…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900" i="1" cap="none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Почувствовать вкус победы вы сможете записавшись в секции автокроссовых гонок и авторалли.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500" b="1" i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500" b="1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Руководитель </a:t>
            </a:r>
            <a:r>
              <a:rPr lang="ru-RU" sz="1500" b="1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СекциЙ</a:t>
            </a:r>
            <a:r>
              <a:rPr lang="ru-RU" sz="1500" b="1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ru-RU" sz="1500" b="1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автокроссовых</a:t>
            </a:r>
            <a:r>
              <a:rPr lang="ru-RU" sz="1500" b="1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гонок,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b="1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авторалли </a:t>
            </a:r>
            <a:r>
              <a:rPr lang="ru-RU" sz="1600" b="1" i="1" dirty="0">
                <a:latin typeface="Segoe UI" panose="020B0502040204020203" pitchFamily="34" charset="0"/>
                <a:cs typeface="Segoe UI" panose="020B0502040204020203" pitchFamily="34" charset="0"/>
              </a:rPr>
              <a:t>и шоссейно-кольцевых гонок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b="1" i="1" dirty="0">
                <a:latin typeface="Segoe UI" panose="020B0502040204020203" pitchFamily="34" charset="0"/>
                <a:cs typeface="Segoe UI" panose="020B0502040204020203" pitchFamily="34" charset="0"/>
              </a:rPr>
              <a:t>Русских </a:t>
            </a:r>
            <a:r>
              <a:rPr lang="ru-RU" sz="1600" b="1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Вячеслав Сергеевич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контактный </a:t>
            </a:r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телефон: </a:t>
            </a:r>
            <a:r>
              <a:rPr lang="ru-RU" sz="1900" b="1" dirty="0">
                <a:solidFill>
                  <a:srgbClr val="0000FF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+375 29 160-05-32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" dirty="0" smtClean="0">
              <a:solidFill>
                <a:srgbClr val="0000FF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" dirty="0">
              <a:solidFill>
                <a:srgbClr val="0000FF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1238251" y="11456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w Cen MT" pitchFamily="34" charset="0"/>
            </a:endParaRPr>
          </a:p>
        </p:txBody>
      </p:sp>
      <p:grpSp>
        <p:nvGrpSpPr>
          <p:cNvPr id="21508" name="Group 4"/>
          <p:cNvGrpSpPr>
            <a:grpSpLocks/>
          </p:cNvGrpSpPr>
          <p:nvPr/>
        </p:nvGrpSpPr>
        <p:grpSpPr bwMode="auto">
          <a:xfrm>
            <a:off x="657225" y="2043114"/>
            <a:ext cx="5238750" cy="4113212"/>
            <a:chOff x="847897" y="1704109"/>
            <a:chExt cx="5239566" cy="4114220"/>
          </a:xfrm>
        </p:grpSpPr>
        <p:pic>
          <p:nvPicPr>
            <p:cNvPr id="21509" name="Рисунок 12" descr="&amp;Kcy;&amp;rcy;&amp;ocy;&amp;scy;&amp;scy;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55604" y="1704109"/>
              <a:ext cx="2531859" cy="16996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0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47898" y="1704109"/>
              <a:ext cx="2641829" cy="16996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1" name="Рисунок 14" descr="&amp;Kcy;&amp;acy;&amp;rcy;&amp;tcy;&amp;icy;&amp;ncy;&amp;kcy;&amp;icy; &amp;pcy;&amp;ocy; &amp;zcy;&amp;acy;&amp;pcy;&amp;rcy;&amp;ocy;&amp;scy;&amp;ucy; &amp;acy;&amp;vcy;&amp;tcy;&amp;ocy;&amp;rcy;&amp;acy;&amp;lcy;&amp;lcy;&amp;icy; &amp;bcy;&amp;iecy;&amp;lcy;&amp;acy;&amp;rcy;&amp;ucy;&amp;scy;&amp;softcy; &amp;fcy;&amp;ocy;&amp;tcy;&amp;ocy;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47897" y="3475169"/>
              <a:ext cx="5239565" cy="2343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" name="Рисунок 8" descr="kk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837887" y="415041"/>
            <a:ext cx="782612" cy="986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Секция </a:t>
            </a:r>
            <a:r>
              <a:rPr lang="ru-RU" b="1" dirty="0" err="1" smtClean="0">
                <a:solidFill>
                  <a:srgbClr val="00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джип-триала</a:t>
            </a:r>
            <a:r>
              <a:rPr lang="ru-RU" b="1" dirty="0" smtClean="0">
                <a:solidFill>
                  <a:srgbClr val="00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b="1" dirty="0">
              <a:solidFill>
                <a:srgbClr val="0000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2530" name="Group 3"/>
          <p:cNvGrpSpPr>
            <a:grpSpLocks/>
          </p:cNvGrpSpPr>
          <p:nvPr/>
        </p:nvGrpSpPr>
        <p:grpSpPr bwMode="auto">
          <a:xfrm>
            <a:off x="550863" y="2116138"/>
            <a:ext cx="5268912" cy="4278311"/>
            <a:chOff x="550106" y="2115574"/>
            <a:chExt cx="5269581" cy="4279488"/>
          </a:xfrm>
        </p:grpSpPr>
        <p:pic>
          <p:nvPicPr>
            <p:cNvPr id="22532" name="Рисунок 9" descr="C:\Users\test1\AppData\Local\Microsoft\Windows\Temporary Internet Files\Content.Word\джип-триал2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50106" y="2115574"/>
              <a:ext cx="2552017" cy="17269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3" name="Рисунок 6" descr="C:\Users\test1\AppData\Local\Microsoft\Windows\Temporary Internet Files\Content.Word\130731_8994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49273" y="3950957"/>
              <a:ext cx="3705700" cy="2444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13983" y="2115574"/>
              <a:ext cx="2605704" cy="1740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6153152" y="2043114"/>
            <a:ext cx="5381625" cy="4113212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i="1" cap="none" dirty="0" smtClean="0">
                <a:latin typeface="Segoe UI" panose="020B0502040204020203" pitchFamily="34" charset="0"/>
                <a:cs typeface="Segoe UI" panose="020B0502040204020203" pitchFamily="34" charset="0"/>
              </a:rPr>
              <a:t>Лучше чем гонки на легковых автомобилях по обычной трассе могут быть только гонки по бездорожью. Джип-триал это удовольствие для ценителей активного отдыха с примесью адреналина.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i="1" cap="none" dirty="0" smtClean="0">
                <a:latin typeface="Segoe UI" panose="020B0502040204020203" pitchFamily="34" charset="0"/>
                <a:cs typeface="Segoe UI" panose="020B0502040204020203" pitchFamily="34" charset="0"/>
              </a:rPr>
              <a:t>Если вы готовы проехать из точки А в точку Б вне зависимости от наличия между ними дороги – добро пожаловать в нашу секцию.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500" b="1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Руководитель </a:t>
            </a:r>
            <a:r>
              <a:rPr lang="ru-RU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Секции джип-триала</a:t>
            </a:r>
            <a:endParaRPr lang="ru-RU" sz="1500" b="1" i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500" b="1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Гнатюк-</a:t>
            </a:r>
            <a:r>
              <a:rPr lang="ru-RU" sz="1500" b="1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Данильчук</a:t>
            </a:r>
            <a:r>
              <a:rPr lang="ru-RU" sz="1500" b="1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Александр </a:t>
            </a:r>
            <a:r>
              <a:rPr lang="ru-RU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Романович </a:t>
            </a:r>
            <a:endParaRPr lang="ru-RU" sz="1500" b="1" i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контактный телефон: </a:t>
            </a:r>
            <a:r>
              <a:rPr lang="ru-RU" sz="1500" b="1" dirty="0">
                <a:solidFill>
                  <a:srgbClr val="0000FF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+375 29 636-01-88</a:t>
            </a:r>
            <a:endParaRPr lang="ru-RU" sz="1600" b="1" dirty="0" smtClean="0">
              <a:solidFill>
                <a:srgbClr val="0000FF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" dirty="0">
              <a:solidFill>
                <a:srgbClr val="0000FF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pic>
        <p:nvPicPr>
          <p:cNvPr id="9" name="Рисунок 8" descr="kk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837887" y="415041"/>
            <a:ext cx="782612" cy="986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00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Секция шоссейно-кольцевых мотоциклетных гонок </a:t>
            </a:r>
          </a:p>
        </p:txBody>
      </p:sp>
      <p:pic>
        <p:nvPicPr>
          <p:cNvPr id="23554" name="Picture 2" descr="IMG_12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375" y="4456113"/>
            <a:ext cx="2603500" cy="173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IMG_12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25815" y="4456113"/>
            <a:ext cx="2605087" cy="173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Kaliganov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7377" y="2281238"/>
            <a:ext cx="3116263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 descr="IMG_22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6665" y="2743200"/>
            <a:ext cx="2154237" cy="16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6153152" y="2043114"/>
            <a:ext cx="5381625" cy="4113212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i="1" cap="none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Мотоцикл – это легендарное транспортное средство: два колеса и мощный двигатель позволяют передвигаться практически по скоростью самолета.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i="1" cap="none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Опробовать себя в качестве водителя «байка»  и стать профессиональным гонщиком можно в нашей секции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500" b="1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Руководитель </a:t>
            </a:r>
            <a:r>
              <a:rPr lang="ru-RU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Секции шоссейно-кольцевых мотоциклетных гонок </a:t>
            </a:r>
            <a:endParaRPr lang="ru-RU" sz="1500" b="1" i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500" b="1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Русских Вячеслав Сергеевич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контактный телефон: </a:t>
            </a:r>
            <a:r>
              <a:rPr lang="ru-RU" sz="1500" b="1" dirty="0">
                <a:solidFill>
                  <a:srgbClr val="0000FF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+375 29 160-05-32</a:t>
            </a:r>
            <a:endParaRPr lang="ru-RU" sz="1500" b="1" dirty="0" smtClean="0">
              <a:solidFill>
                <a:srgbClr val="0000FF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" dirty="0" smtClean="0">
              <a:solidFill>
                <a:srgbClr val="0000FF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" dirty="0">
              <a:solidFill>
                <a:srgbClr val="0000FF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pic>
        <p:nvPicPr>
          <p:cNvPr id="9" name="Рисунок 8" descr="kk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837887" y="415041"/>
            <a:ext cx="782612" cy="986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00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Секция картинга </a:t>
            </a:r>
          </a:p>
        </p:txBody>
      </p:sp>
      <p:pic>
        <p:nvPicPr>
          <p:cNvPr id="24578" name="Picture 2" descr="IMG_22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577" y="2127249"/>
            <a:ext cx="2703513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3930650" y="180129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w Cen MT" pitchFamily="34" charset="0"/>
            </a:endParaRPr>
          </a:p>
        </p:txBody>
      </p:sp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81350" y="4176714"/>
            <a:ext cx="2947988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9577" y="4002089"/>
            <a:ext cx="2703513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 descr="9859421973_2972a5d885_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9450" y="2114551"/>
            <a:ext cx="2909888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6400802" y="2114551"/>
            <a:ext cx="5381625" cy="4114800"/>
          </a:xfrm>
        </p:spPr>
        <p:txBody>
          <a:bodyPr>
            <a:normAutofit fontScale="85000" lnSpcReduction="1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i="1" cap="none" dirty="0" smtClean="0">
                <a:latin typeface="Segoe UI" panose="020B0502040204020203" pitchFamily="34" charset="0"/>
                <a:cs typeface="Segoe UI" panose="020B0502040204020203" pitchFamily="34" charset="0"/>
              </a:rPr>
              <a:t>Жажда острых ощущений знакома не каждому, кто-то любит более спокойный, но не менее активный отдых. Для таких людей мы можем предложить отличный способ весело и увлекательно провести время, соревнуясь в гонках на картах.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i="1" cap="none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Миниатюрная машина, хорошая защитная экипировка и безопасная трасса позволяют участвовать в гонках даже детям от 6 лет.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500" b="1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Руководители </a:t>
            </a:r>
            <a:r>
              <a:rPr lang="ru-RU" sz="1500" b="1" i="1" dirty="0">
                <a:latin typeface="Segoe UI" panose="020B0502040204020203" pitchFamily="34" charset="0"/>
                <a:cs typeface="Segoe UI" panose="020B0502040204020203" pitchFamily="34" charset="0"/>
              </a:rPr>
              <a:t>Секции </a:t>
            </a:r>
            <a:r>
              <a:rPr lang="ru-RU" sz="1500" b="1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Картинга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b="1" i="1" dirty="0"/>
              <a:t>Климович</a:t>
            </a:r>
            <a:r>
              <a:rPr lang="ru-RU" sz="1200" dirty="0">
                <a:solidFill>
                  <a:srgbClr val="00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b="1" i="1" dirty="0"/>
              <a:t>Павел </a:t>
            </a:r>
            <a:r>
              <a:rPr lang="ru-RU" sz="1600" b="1" i="1" dirty="0" err="1"/>
              <a:t>Фадеевич</a:t>
            </a:r>
            <a:endParaRPr lang="ru-RU" sz="1200" dirty="0">
              <a:solidFill>
                <a:srgbClr val="0000FF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5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контактный телефон: </a:t>
            </a:r>
            <a:r>
              <a:rPr lang="ru-RU" sz="1500" b="1" dirty="0">
                <a:solidFill>
                  <a:srgbClr val="0000FF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+375 29 </a:t>
            </a:r>
            <a:r>
              <a:rPr lang="ru-RU" sz="1500" b="1" dirty="0" smtClean="0">
                <a:solidFill>
                  <a:srgbClr val="0000FF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683-64-00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b="1" i="1" dirty="0" err="1"/>
              <a:t>Щелканов</a:t>
            </a:r>
            <a:r>
              <a:rPr lang="ru-RU" sz="1800" b="1" i="1" dirty="0"/>
              <a:t> </a:t>
            </a:r>
            <a:r>
              <a:rPr lang="ru-RU" sz="1800" b="1" i="1" dirty="0" smtClean="0"/>
              <a:t>Александр Викторович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контактный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телефон: </a:t>
            </a:r>
            <a:r>
              <a:rPr lang="ru-RU" sz="1600" b="1" dirty="0">
                <a:solidFill>
                  <a:srgbClr val="0000FF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+375 44 701-95-30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" dirty="0">
              <a:solidFill>
                <a:srgbClr val="0000FF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Рисунок 9" descr="kk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837887" y="415041"/>
            <a:ext cx="782612" cy="986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942975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r>
              <a:rPr lang="ru-RU" b="1" cap="none" dirty="0" smtClean="0">
                <a:solidFill>
                  <a:srgbClr val="0000FF"/>
                </a:solidFill>
                <a:latin typeface="Segoe UI" pitchFamily="34" charset="0"/>
                <a:cs typeface="Segoe UI" pitchFamily="34" charset="0"/>
              </a:rPr>
              <a:t>АВТОШКОЛ</a:t>
            </a:r>
            <a:r>
              <a:rPr lang="ru-RU" b="1" cap="none" dirty="0" smtClean="0">
                <a:solidFill>
                  <a:srgbClr val="0000FF"/>
                </a:solidFill>
                <a:latin typeface="Arial" charset="0"/>
                <a:cs typeface="Segoe UI" pitchFamily="34" charset="0"/>
              </a:rPr>
              <a:t>Ы</a:t>
            </a:r>
            <a:endParaRPr lang="ru-RU" b="1" cap="none" dirty="0" smtClean="0">
              <a:solidFill>
                <a:srgbClr val="0000FF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sz="quarter" idx="13"/>
          </p:nvPr>
        </p:nvSpPr>
        <p:spPr>
          <a:xfrm>
            <a:off x="5905500" y="1828800"/>
            <a:ext cx="5791200" cy="4711700"/>
          </a:xfrm>
        </p:spPr>
        <p:txBody>
          <a:bodyPr wrap="square" numCol="1" anchor="t" anchorCtr="0" compatLnSpc="1">
            <a:prstTxWarp prst="textNoShape">
              <a:avLst/>
            </a:prstTxWarp>
            <a:normAutofit fontScale="85000" lnSpcReduction="10000"/>
          </a:bodyPr>
          <a:lstStyle/>
          <a:p>
            <a:pPr marL="0" indent="0">
              <a:lnSpc>
                <a:spcPct val="100000"/>
              </a:lnSpc>
              <a:buFont typeface="Arial" charset="0"/>
              <a:buNone/>
            </a:pPr>
            <a:r>
              <a:rPr lang="ru-RU" sz="1600" i="1" cap="none" dirty="0" smtClean="0">
                <a:latin typeface="Segoe UI" pitchFamily="34" charset="0"/>
                <a:cs typeface="Segoe UI" pitchFamily="34" charset="0"/>
              </a:rPr>
              <a:t>Автошколы ДОСААФ были одними из первых учебных заведений, обучающих искусству вождения автомобилей.</a:t>
            </a:r>
            <a:r>
              <a:rPr lang="en-US" sz="1600" i="1" cap="none" dirty="0" smtClean="0">
                <a:latin typeface="Segoe UI" pitchFamily="34" charset="0"/>
                <a:cs typeface="Segoe UI" pitchFamily="34" charset="0"/>
              </a:rPr>
              <a:t> </a:t>
            </a:r>
            <a:r>
              <a:rPr lang="ru-RU" sz="1600" i="1" cap="none" dirty="0" smtClean="0">
                <a:latin typeface="Segoe UI" pitchFamily="34" charset="0"/>
                <a:cs typeface="Segoe UI" pitchFamily="34" charset="0"/>
              </a:rPr>
              <a:t>Уже более </a:t>
            </a:r>
            <a:r>
              <a:rPr lang="ru-RU" sz="1600" i="1" cap="none" dirty="0" smtClean="0">
                <a:latin typeface="Arial" charset="0"/>
                <a:cs typeface="Segoe UI" pitchFamily="34" charset="0"/>
              </a:rPr>
              <a:t>полувека</a:t>
            </a:r>
            <a:r>
              <a:rPr lang="ru-RU" sz="1600" i="1" cap="none" dirty="0" smtClean="0">
                <a:latin typeface="Segoe UI" pitchFamily="34" charset="0"/>
                <a:cs typeface="Segoe UI" pitchFamily="34" charset="0"/>
              </a:rPr>
              <a:t> мы готовим водителей различных видов транспорта</a:t>
            </a:r>
            <a:r>
              <a:rPr lang="ru-RU" sz="1600" i="1" cap="none" dirty="0" smtClean="0">
                <a:latin typeface="Arial" charset="0"/>
                <a:cs typeface="Segoe UI" pitchFamily="34" charset="0"/>
              </a:rPr>
              <a:t>.</a:t>
            </a:r>
            <a:endParaRPr lang="ru-RU" sz="1600" i="1" cap="none" dirty="0" smtClean="0">
              <a:latin typeface="Segoe UI" pitchFamily="34" charset="0"/>
              <a:cs typeface="Segoe UI" pitchFamily="34" charset="0"/>
            </a:endParaRPr>
          </a:p>
          <a:p>
            <a:pPr marL="0" indent="0">
              <a:lnSpc>
                <a:spcPct val="100000"/>
              </a:lnSpc>
              <a:buFont typeface="Arial" charset="0"/>
              <a:buNone/>
            </a:pPr>
            <a:r>
              <a:rPr lang="ru-RU" sz="1600" i="1" cap="none" dirty="0" smtClean="0">
                <a:latin typeface="Segoe UI" pitchFamily="34" charset="0"/>
                <a:cs typeface="Segoe UI" pitchFamily="34" charset="0"/>
              </a:rPr>
              <a:t>За три с половиной месяца наши инструктора сделают из человека, мечтающего водить автомобиль, уверенного водителя, готового сдать государственный экзамен с первой попытки.</a:t>
            </a:r>
          </a:p>
          <a:p>
            <a:pPr marL="0" indent="0">
              <a:lnSpc>
                <a:spcPct val="100000"/>
              </a:lnSpc>
              <a:buFont typeface="Arial" charset="0"/>
              <a:buNone/>
            </a:pPr>
            <a:r>
              <a:rPr lang="ru-RU" sz="1600" i="1" cap="none" dirty="0" smtClean="0">
                <a:latin typeface="Segoe UI" pitchFamily="34" charset="0"/>
                <a:cs typeface="Segoe UI" pitchFamily="34" charset="0"/>
              </a:rPr>
              <a:t>Наши учебные классы удобно расположены в разных районах города и оборудованы самым современным учебным оборудованием.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600" i="1" cap="none" dirty="0" smtClean="0">
                <a:latin typeface="Segoe UI" pitchFamily="34" charset="0"/>
                <a:cs typeface="Segoe UI" pitchFamily="34" charset="0"/>
              </a:rPr>
              <a:t>Собственный автодром и автопарк из иномарок делают учебный процесс комфортным и практически </a:t>
            </a:r>
            <a:r>
              <a:rPr lang="ru-RU" sz="1600" i="1" cap="none" dirty="0" err="1" smtClean="0">
                <a:latin typeface="Segoe UI" pitchFamily="34" charset="0"/>
                <a:cs typeface="Segoe UI" pitchFamily="34" charset="0"/>
              </a:rPr>
              <a:t>бесстрессовым</a:t>
            </a:r>
            <a:endParaRPr lang="ru-RU" sz="1600" i="1" cap="none" dirty="0" smtClean="0">
              <a:latin typeface="Segoe UI" pitchFamily="34" charset="0"/>
              <a:cs typeface="Segoe UI" pitchFamily="34" charset="0"/>
            </a:endParaRPr>
          </a:p>
          <a:p>
            <a:pPr marL="0" indent="0">
              <a:lnSpc>
                <a:spcPct val="100000"/>
              </a:lnSpc>
              <a:buFont typeface="Arial" charset="0"/>
              <a:buNone/>
            </a:pPr>
            <a:r>
              <a:rPr lang="ru-RU" sz="1600" i="1" cap="none" dirty="0" smtClean="0">
                <a:latin typeface="Segoe UI" pitchFamily="34" charset="0"/>
                <a:cs typeface="Segoe UI" pitchFamily="34" charset="0"/>
              </a:rPr>
              <a:t>Стоимость обучения на категорию «</a:t>
            </a:r>
            <a:r>
              <a:rPr lang="en-US" sz="1600" i="1" cap="none" dirty="0" smtClean="0">
                <a:latin typeface="Segoe UI" pitchFamily="34" charset="0"/>
                <a:cs typeface="Segoe UI" pitchFamily="34" charset="0"/>
              </a:rPr>
              <a:t>B</a:t>
            </a:r>
            <a:r>
              <a:rPr lang="ru-RU" sz="1600" i="1" cap="none" dirty="0" smtClean="0">
                <a:latin typeface="Segoe UI" pitchFamily="34" charset="0"/>
                <a:cs typeface="Segoe UI" pitchFamily="34" charset="0"/>
              </a:rPr>
              <a:t>»</a:t>
            </a:r>
            <a:r>
              <a:rPr lang="en-US" sz="1600" i="1" cap="none" dirty="0" smtClean="0">
                <a:latin typeface="Segoe UI" pitchFamily="34" charset="0"/>
                <a:cs typeface="Segoe UI" pitchFamily="34" charset="0"/>
              </a:rPr>
              <a:t> - </a:t>
            </a:r>
            <a:r>
              <a:rPr lang="ru-RU" sz="1600" i="1" cap="none" dirty="0" smtClean="0">
                <a:latin typeface="Segoe UI" pitchFamily="34" charset="0"/>
                <a:cs typeface="Segoe UI" pitchFamily="34" charset="0"/>
              </a:rPr>
              <a:t>675 рублей с учетом стоимости топлива и предоставления автомобиля в ГАИ</a:t>
            </a:r>
          </a:p>
          <a:p>
            <a:pPr marL="0" indent="0">
              <a:lnSpc>
                <a:spcPct val="100000"/>
              </a:lnSpc>
              <a:buFont typeface="Arial" charset="0"/>
              <a:buNone/>
            </a:pPr>
            <a:r>
              <a:rPr lang="ru-RU" sz="1600" i="1" cap="none" dirty="0" smtClean="0">
                <a:latin typeface="Segoe UI" pitchFamily="34" charset="0"/>
                <a:cs typeface="Segoe UI" pitchFamily="34" charset="0"/>
              </a:rPr>
              <a:t>Переподготовка с категории «</a:t>
            </a:r>
            <a:r>
              <a:rPr lang="en-US" sz="1600" i="1" cap="none" dirty="0" smtClean="0">
                <a:latin typeface="Segoe UI" pitchFamily="34" charset="0"/>
                <a:cs typeface="Segoe UI" pitchFamily="34" charset="0"/>
              </a:rPr>
              <a:t>B</a:t>
            </a:r>
            <a:r>
              <a:rPr lang="ru-RU" sz="1600" i="1" cap="none" dirty="0" smtClean="0">
                <a:latin typeface="Segoe UI" pitchFamily="34" charset="0"/>
                <a:cs typeface="Segoe UI" pitchFamily="34" charset="0"/>
              </a:rPr>
              <a:t>» на «С» - </a:t>
            </a:r>
            <a:r>
              <a:rPr lang="ru-RU" sz="1600" i="1" cap="none" dirty="0" smtClean="0">
                <a:latin typeface="Arial" charset="0"/>
                <a:cs typeface="Segoe UI" pitchFamily="34" charset="0"/>
              </a:rPr>
              <a:t>580</a:t>
            </a:r>
            <a:r>
              <a:rPr lang="ru-RU" sz="1600" i="1" cap="none" dirty="0" smtClean="0">
                <a:latin typeface="Segoe UI" pitchFamily="34" charset="0"/>
                <a:cs typeface="Segoe UI" pitchFamily="34" charset="0"/>
              </a:rPr>
              <a:t> рублей, с «С» на «СЕ» - </a:t>
            </a:r>
            <a:r>
              <a:rPr lang="ru-RU" sz="1600" i="1" cap="none" dirty="0" smtClean="0">
                <a:latin typeface="Arial" charset="0"/>
                <a:cs typeface="Segoe UI" pitchFamily="34" charset="0"/>
              </a:rPr>
              <a:t>620</a:t>
            </a:r>
            <a:r>
              <a:rPr lang="ru-RU" sz="1600" i="1" cap="none" dirty="0" smtClean="0">
                <a:latin typeface="Segoe UI" pitchFamily="34" charset="0"/>
                <a:cs typeface="Segoe UI" pitchFamily="34" charset="0"/>
              </a:rPr>
              <a:t> рублей</a:t>
            </a:r>
            <a:endParaRPr lang="ru-RU" sz="1600" b="1" cap="none" dirty="0" smtClean="0">
              <a:latin typeface="Segoe UI" pitchFamily="34" charset="0"/>
              <a:cs typeface="Segoe UI" pitchFamily="34" charset="0"/>
            </a:endParaRPr>
          </a:p>
          <a:p>
            <a:pPr marL="0" indent="0">
              <a:lnSpc>
                <a:spcPct val="100000"/>
              </a:lnSpc>
              <a:buFont typeface="Arial" charset="0"/>
              <a:buNone/>
            </a:pPr>
            <a:r>
              <a:rPr lang="ru-RU" sz="1400" b="1" cap="none" dirty="0" smtClean="0">
                <a:latin typeface="Segoe UI" pitchFamily="34" charset="0"/>
                <a:cs typeface="Segoe UI" pitchFamily="34" charset="0"/>
              </a:rPr>
              <a:t>ПРЕДВАРИТЕЛЬНАЯ ЗАПИСЬ ПО ТЕЛЕФОНАМ:</a:t>
            </a:r>
          </a:p>
          <a:p>
            <a:pPr marL="0" indent="0">
              <a:lnSpc>
                <a:spcPct val="100000"/>
              </a:lnSpc>
              <a:buFont typeface="Arial" charset="0"/>
              <a:buNone/>
            </a:pPr>
            <a:r>
              <a:rPr lang="ru-RU" sz="1400" b="1" cap="none" dirty="0" smtClean="0">
                <a:solidFill>
                  <a:srgbClr val="0000FF"/>
                </a:solidFill>
                <a:latin typeface="Segoe UI" pitchFamily="34" charset="0"/>
                <a:ea typeface="Calibri" pitchFamily="34" charset="0"/>
                <a:cs typeface="Segoe UI" pitchFamily="34" charset="0"/>
              </a:rPr>
              <a:t>+375 17 325-61-08, +375 44 715-02-32, +375 29 636-14-27</a:t>
            </a:r>
          </a:p>
          <a:p>
            <a:pPr marL="0" indent="0">
              <a:lnSpc>
                <a:spcPct val="100000"/>
              </a:lnSpc>
              <a:buFont typeface="Arial" charset="0"/>
              <a:buNone/>
            </a:pPr>
            <a:r>
              <a:rPr lang="ru-RU" sz="1300" b="1" cap="none" dirty="0" smtClean="0">
                <a:latin typeface="Segoe UI" pitchFamily="34" charset="0"/>
                <a:cs typeface="Segoe UI" pitchFamily="34" charset="0"/>
              </a:rPr>
              <a:t>И ПО ЭЛЕКТРОННОЙ ПОЧТЕ </a:t>
            </a:r>
            <a:r>
              <a:rPr lang="en-US" sz="1300" b="1" cap="none" dirty="0" smtClean="0">
                <a:solidFill>
                  <a:srgbClr val="0000FF"/>
                </a:solidFill>
                <a:latin typeface="Segoe UI" pitchFamily="34" charset="0"/>
              </a:rPr>
              <a:t>rosdosaafminsk@mail.ru</a:t>
            </a:r>
            <a:r>
              <a:rPr lang="ru-RU" sz="1300" b="1" cap="none" dirty="0" smtClean="0">
                <a:solidFill>
                  <a:srgbClr val="0000FF"/>
                </a:solidFill>
                <a:latin typeface="Segoe UI" pitchFamily="34" charset="0"/>
              </a:rPr>
              <a:t> и </a:t>
            </a:r>
            <a:r>
              <a:rPr lang="en-US" sz="1300" b="1" cap="none" dirty="0" smtClean="0">
                <a:solidFill>
                  <a:srgbClr val="0000FF"/>
                </a:solidFill>
                <a:latin typeface="Segoe UI" pitchFamily="34" charset="0"/>
              </a:rPr>
              <a:t>ruscdosaaf-2010@tut.by</a:t>
            </a:r>
            <a:endParaRPr lang="ru-RU" sz="1300" b="1" cap="none" dirty="0" smtClean="0">
              <a:solidFill>
                <a:srgbClr val="0000FF"/>
              </a:solidFill>
              <a:latin typeface="Segoe UI" pitchFamily="34" charset="0"/>
            </a:endParaRPr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361952" y="2049464"/>
            <a:ext cx="5356225" cy="3709987"/>
            <a:chOff x="514337" y="2049989"/>
            <a:chExt cx="5083158" cy="3427135"/>
          </a:xfrm>
        </p:grpSpPr>
        <p:pic>
          <p:nvPicPr>
            <p:cNvPr id="26628" name="Picture 2" descr="IMG_132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4337" y="2049990"/>
              <a:ext cx="2460909" cy="16417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29" name="Picture 3" descr="IMG_110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19216" y="2049989"/>
              <a:ext cx="2478279" cy="1651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0" name="Picture 4" descr="IMG_110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4337" y="3823741"/>
              <a:ext cx="2460909" cy="1639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1" name="Picture 5" descr="IMG_128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19216" y="3823742"/>
              <a:ext cx="2478279" cy="1653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" name="Рисунок 8" descr="kk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837887" y="415041"/>
            <a:ext cx="782612" cy="986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A633B6A3-9E7F-4C10-9C98-2517A3134361}"/>
    </a:ext>
  </a:extLst>
</a:theme>
</file>

<file path=ppt/theme/themeOverride1.xml><?xml version="1.0" encoding="utf-8"?>
<a:themeOverride xmlns:a="http://schemas.openxmlformats.org/drawingml/2006/main">
  <a:clrScheme name="Droplet">
    <a:dk1>
      <a:sysClr val="windowText" lastClr="000000"/>
    </a:dk1>
    <a:lt1>
      <a:sysClr val="window" lastClr="FFFFFF"/>
    </a:lt1>
    <a:dk2>
      <a:srgbClr val="355071"/>
    </a:dk2>
    <a:lt2>
      <a:srgbClr val="AABED7"/>
    </a:lt2>
    <a:accent1>
      <a:srgbClr val="2FA3EE"/>
    </a:accent1>
    <a:accent2>
      <a:srgbClr val="4BCAAD"/>
    </a:accent2>
    <a:accent3>
      <a:srgbClr val="86C157"/>
    </a:accent3>
    <a:accent4>
      <a:srgbClr val="D99C3F"/>
    </a:accent4>
    <a:accent5>
      <a:srgbClr val="CE6633"/>
    </a:accent5>
    <a:accent6>
      <a:srgbClr val="A35DD1"/>
    </a:accent6>
    <a:hlink>
      <a:srgbClr val="56BCFE"/>
    </a:hlink>
    <a:folHlink>
      <a:srgbClr val="97C5E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1356</TotalTime>
  <Words>847</Words>
  <Application>Microsoft Office PowerPoint</Application>
  <PresentationFormat>Произвольный</PresentationFormat>
  <Paragraphs>69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Droplet</vt:lpstr>
      <vt:lpstr> Республиканское государственно-общественное объединение  «Добровольное общество содействия армии, авиации и флоту  республики беларусь»</vt:lpstr>
      <vt:lpstr>Слайд 2</vt:lpstr>
      <vt:lpstr>Центр безопасности дорожного движения и технического творчества МИнской районной организационной структуры ДОСААФ в ГУО СШ № 56</vt:lpstr>
      <vt:lpstr>Слайд 4</vt:lpstr>
      <vt:lpstr>Секции автокроссовых гонок и авторалли</vt:lpstr>
      <vt:lpstr>Секция джип-триала </vt:lpstr>
      <vt:lpstr>Секция шоссейно-кольцевых мотоциклетных гонок </vt:lpstr>
      <vt:lpstr>Секция картинга </vt:lpstr>
      <vt:lpstr>АВТОШКОЛЫ</vt:lpstr>
      <vt:lpstr>Спортивно-технический комплекс «Боровая» (СТК «Боровая»)</vt:lpstr>
      <vt:lpstr>станция диагностики автомобилей № 9</vt:lpstr>
      <vt:lpstr>«Властелин Села»  Минский район отмечает 85-летие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Volechy</dc:creator>
  <cp:lastModifiedBy>Admin</cp:lastModifiedBy>
  <cp:revision>101</cp:revision>
  <dcterms:created xsi:type="dcterms:W3CDTF">2019-06-03T23:14:47Z</dcterms:created>
  <dcterms:modified xsi:type="dcterms:W3CDTF">2019-09-16T15:11:17Z</dcterms:modified>
</cp:coreProperties>
</file>